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76" r:id="rId11"/>
    <p:sldId id="266" r:id="rId12"/>
    <p:sldId id="267" r:id="rId13"/>
    <p:sldId id="268" r:id="rId14"/>
    <p:sldId id="265" r:id="rId15"/>
    <p:sldId id="273" r:id="rId16"/>
    <p:sldId id="274" r:id="rId17"/>
    <p:sldId id="269" r:id="rId18"/>
    <p:sldId id="270" r:id="rId19"/>
    <p:sldId id="271" r:id="rId20"/>
    <p:sldId id="275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E6AF00"/>
    <a:srgbClr val="006600"/>
    <a:srgbClr val="D09E00"/>
    <a:srgbClr val="33CC33"/>
    <a:srgbClr val="00FF99"/>
    <a:srgbClr val="FFFF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095" autoAdjust="0"/>
  </p:normalViewPr>
  <p:slideViewPr>
    <p:cSldViewPr snapToGrid="0">
      <p:cViewPr varScale="1">
        <p:scale>
          <a:sx n="78" d="100"/>
          <a:sy n="78" d="100"/>
        </p:scale>
        <p:origin x="16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9845E-9E3D-4A5C-A192-58856903F5F7}" type="datetimeFigureOut">
              <a:rPr lang="es-ES" smtClean="0"/>
              <a:t>15/12/2022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EA456-1D18-43E7-B5B6-9879BA8D26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20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EA456-1D18-43E7-B5B6-9879BA8D264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26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EA456-1D18-43E7-B5B6-9879BA8D264C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2004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EA456-1D18-43E7-B5B6-9879BA8D264C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732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EA456-1D18-43E7-B5B6-9879BA8D264C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389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EA456-1D18-43E7-B5B6-9879BA8D264C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784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EA456-1D18-43E7-B5B6-9879BA8D264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871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EA456-1D18-43E7-B5B6-9879BA8D264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3068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EA456-1D18-43E7-B5B6-9879BA8D264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155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EA456-1D18-43E7-B5B6-9879BA8D264C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832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EA456-1D18-43E7-B5B6-9879BA8D264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575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EA456-1D18-43E7-B5B6-9879BA8D264C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039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EA456-1D18-43E7-B5B6-9879BA8D264C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1789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EA456-1D18-43E7-B5B6-9879BA8D264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539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0DE4-93EE-4E2B-BEFD-B45C71983A69}" type="datetimeFigureOut">
              <a:rPr lang="es-ES" smtClean="0"/>
              <a:t>15/12/2022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32B-4C06-41FF-B09F-DD4AAC6A1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41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0DE4-93EE-4E2B-BEFD-B45C71983A69}" type="datetimeFigureOut">
              <a:rPr lang="es-ES" smtClean="0"/>
              <a:t>15/12/2022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32B-4C06-41FF-B09F-DD4AAC6A1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366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0DE4-93EE-4E2B-BEFD-B45C71983A69}" type="datetimeFigureOut">
              <a:rPr lang="es-ES" smtClean="0"/>
              <a:t>15/12/2022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32B-4C06-41FF-B09F-DD4AAC6A1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5573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5A4754F1-3308-D516-45DF-8AC28E433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690" y="6182280"/>
            <a:ext cx="1950720" cy="457200"/>
          </a:xfrm>
          <a:prstGeom prst="rect">
            <a:avLst/>
          </a:prstGeom>
        </p:spPr>
      </p:pic>
      <p:sp>
        <p:nvSpPr>
          <p:cNvPr id="13" name="Medio marco 12">
            <a:extLst>
              <a:ext uri="{FF2B5EF4-FFF2-40B4-BE49-F238E27FC236}">
                <a16:creationId xmlns:a16="http://schemas.microsoft.com/office/drawing/2014/main" id="{5FD38390-E0B1-19F8-4246-BEB122D20829}"/>
              </a:ext>
            </a:extLst>
          </p:cNvPr>
          <p:cNvSpPr/>
          <p:nvPr/>
        </p:nvSpPr>
        <p:spPr>
          <a:xfrm>
            <a:off x="0" y="0"/>
            <a:ext cx="1509813" cy="1660849"/>
          </a:xfrm>
          <a:prstGeom prst="halfFrame">
            <a:avLst>
              <a:gd name="adj1" fmla="val 25332"/>
              <a:gd name="adj2" fmla="val 23332"/>
            </a:avLst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350" dirty="0"/>
          </a:p>
        </p:txBody>
      </p:sp>
      <p:sp>
        <p:nvSpPr>
          <p:cNvPr id="14" name="Medio marco 13">
            <a:extLst>
              <a:ext uri="{FF2B5EF4-FFF2-40B4-BE49-F238E27FC236}">
                <a16:creationId xmlns:a16="http://schemas.microsoft.com/office/drawing/2014/main" id="{8CCC2C42-0B66-7020-257D-66B452ED1C3C}"/>
              </a:ext>
            </a:extLst>
          </p:cNvPr>
          <p:cNvSpPr/>
          <p:nvPr/>
        </p:nvSpPr>
        <p:spPr>
          <a:xfrm rot="10800000">
            <a:off x="7634187" y="4142352"/>
            <a:ext cx="1509813" cy="1660849"/>
          </a:xfrm>
          <a:prstGeom prst="halfFrame">
            <a:avLst>
              <a:gd name="adj1" fmla="val 25332"/>
              <a:gd name="adj2" fmla="val 23332"/>
            </a:avLst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35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D457A45-8A6B-2E49-B839-2571EF6167EF}"/>
              </a:ext>
            </a:extLst>
          </p:cNvPr>
          <p:cNvGrpSpPr/>
          <p:nvPr userDrawn="1"/>
        </p:nvGrpSpPr>
        <p:grpSpPr>
          <a:xfrm>
            <a:off x="53368" y="6055620"/>
            <a:ext cx="3769361" cy="710519"/>
            <a:chOff x="17570" y="5194935"/>
            <a:chExt cx="3769361" cy="710519"/>
          </a:xfrm>
          <a:solidFill>
            <a:schemeClr val="bg1"/>
          </a:solidFill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6D8DBA9C-B174-FE46-A1AD-96FB587EC9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89719"/>
            <a:stretch/>
          </p:blipFill>
          <p:spPr>
            <a:xfrm>
              <a:off x="17570" y="5194935"/>
              <a:ext cx="611080" cy="654685"/>
            </a:xfrm>
            <a:prstGeom prst="rect">
              <a:avLst/>
            </a:prstGeom>
            <a:grpFill/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5BDF2BC4-5FCA-335C-C150-93959140B813}"/>
                </a:ext>
              </a:extLst>
            </p:cNvPr>
            <p:cNvSpPr txBox="1"/>
            <p:nvPr userDrawn="1"/>
          </p:nvSpPr>
          <p:spPr>
            <a:xfrm>
              <a:off x="711902" y="5197568"/>
              <a:ext cx="2448106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s-ES" sz="1000" b="1" dirty="0"/>
                <a:t>Región de Murcia</a:t>
              </a:r>
            </a:p>
            <a:p>
              <a:r>
                <a:rPr lang="es-ES" sz="1000" dirty="0"/>
                <a:t>Consejería de Agua, Agricultura, Ganadería,</a:t>
              </a:r>
            </a:p>
            <a:p>
              <a:r>
                <a:rPr lang="es-ES" sz="1000" dirty="0"/>
                <a:t>Pesca, Medio Ambiente y Emergencias</a:t>
              </a:r>
            </a:p>
            <a:p>
              <a:r>
                <a:rPr lang="es-ES" sz="1000" dirty="0"/>
                <a:t>Dirección General de Medio Ambiente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8F063471-CD8B-F71D-4E95-721B5D01114D}"/>
                </a:ext>
              </a:extLst>
            </p:cNvPr>
            <p:cNvSpPr txBox="1"/>
            <p:nvPr userDrawn="1"/>
          </p:nvSpPr>
          <p:spPr>
            <a:xfrm>
              <a:off x="3602200" y="5194935"/>
              <a:ext cx="184731" cy="24622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endParaRPr lang="es-E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531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0DE4-93EE-4E2B-BEFD-B45C71983A69}" type="datetimeFigureOut">
              <a:rPr lang="es-ES" smtClean="0"/>
              <a:t>15/12/2022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32B-4C06-41FF-B09F-DD4AAC6A1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62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0DE4-93EE-4E2B-BEFD-B45C71983A69}" type="datetimeFigureOut">
              <a:rPr lang="es-ES" smtClean="0"/>
              <a:t>15/12/2022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32B-4C06-41FF-B09F-DD4AAC6A1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41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0DE4-93EE-4E2B-BEFD-B45C71983A69}" type="datetimeFigureOut">
              <a:rPr lang="es-ES" smtClean="0"/>
              <a:t>15/12/2022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32B-4C06-41FF-B09F-DD4AAC6A1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75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0DE4-93EE-4E2B-BEFD-B45C71983A69}" type="datetimeFigureOut">
              <a:rPr lang="es-ES" smtClean="0"/>
              <a:t>15/12/2022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32B-4C06-41FF-B09F-DD4AAC6A1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676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0DE4-93EE-4E2B-BEFD-B45C71983A69}" type="datetimeFigureOut">
              <a:rPr lang="es-ES" smtClean="0"/>
              <a:t>15/12/2022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32B-4C06-41FF-B09F-DD4AAC6A1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5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0DE4-93EE-4E2B-BEFD-B45C71983A69}" type="datetimeFigureOut">
              <a:rPr lang="es-ES" smtClean="0"/>
              <a:t>15/12/2022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32B-4C06-41FF-B09F-DD4AAC6A1BF4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Medio marco 4">
            <a:extLst>
              <a:ext uri="{FF2B5EF4-FFF2-40B4-BE49-F238E27FC236}">
                <a16:creationId xmlns:a16="http://schemas.microsoft.com/office/drawing/2014/main" id="{A129B946-109B-2694-A514-9184ADD27A70}"/>
              </a:ext>
            </a:extLst>
          </p:cNvPr>
          <p:cNvSpPr/>
          <p:nvPr userDrawn="1"/>
        </p:nvSpPr>
        <p:spPr>
          <a:xfrm>
            <a:off x="0" y="0"/>
            <a:ext cx="1509813" cy="1660849"/>
          </a:xfrm>
          <a:prstGeom prst="halfFrame">
            <a:avLst>
              <a:gd name="adj1" fmla="val 25332"/>
              <a:gd name="adj2" fmla="val 23332"/>
            </a:avLst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350" dirty="0"/>
          </a:p>
        </p:txBody>
      </p:sp>
      <p:sp>
        <p:nvSpPr>
          <p:cNvPr id="6" name="Medio marco 5">
            <a:extLst>
              <a:ext uri="{FF2B5EF4-FFF2-40B4-BE49-F238E27FC236}">
                <a16:creationId xmlns:a16="http://schemas.microsoft.com/office/drawing/2014/main" id="{8EDEA49A-7A61-DCB3-020D-A9DC18837C60}"/>
              </a:ext>
            </a:extLst>
          </p:cNvPr>
          <p:cNvSpPr/>
          <p:nvPr userDrawn="1"/>
        </p:nvSpPr>
        <p:spPr>
          <a:xfrm rot="10800000">
            <a:off x="7634187" y="4142352"/>
            <a:ext cx="1509813" cy="1660849"/>
          </a:xfrm>
          <a:prstGeom prst="halfFrame">
            <a:avLst>
              <a:gd name="adj1" fmla="val 25332"/>
              <a:gd name="adj2" fmla="val 23332"/>
            </a:avLst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350"/>
          </a:p>
        </p:txBody>
      </p:sp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97A2A621-E45B-58BF-626E-8F1FCE084C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690" y="6182280"/>
            <a:ext cx="1950720" cy="457200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113681F5-E87B-4ACF-7448-9A793110D18A}"/>
              </a:ext>
            </a:extLst>
          </p:cNvPr>
          <p:cNvGrpSpPr/>
          <p:nvPr userDrawn="1"/>
        </p:nvGrpSpPr>
        <p:grpSpPr>
          <a:xfrm>
            <a:off x="53368" y="6055620"/>
            <a:ext cx="3769361" cy="710519"/>
            <a:chOff x="17570" y="5194935"/>
            <a:chExt cx="3769361" cy="710519"/>
          </a:xfrm>
          <a:solidFill>
            <a:schemeClr val="bg1"/>
          </a:solidFill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4A6E60FF-357D-F080-3039-A3099F2CAB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89719"/>
            <a:stretch/>
          </p:blipFill>
          <p:spPr>
            <a:xfrm>
              <a:off x="17570" y="5194935"/>
              <a:ext cx="611080" cy="654685"/>
            </a:xfrm>
            <a:prstGeom prst="rect">
              <a:avLst/>
            </a:prstGeom>
            <a:grpFill/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AE4534F5-1D9D-ABEB-2642-FB4239E829BC}"/>
                </a:ext>
              </a:extLst>
            </p:cNvPr>
            <p:cNvSpPr txBox="1"/>
            <p:nvPr userDrawn="1"/>
          </p:nvSpPr>
          <p:spPr>
            <a:xfrm>
              <a:off x="711902" y="5197568"/>
              <a:ext cx="2448106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s-ES" sz="1000" b="1" dirty="0"/>
                <a:t>Región de Murcia</a:t>
              </a:r>
            </a:p>
            <a:p>
              <a:r>
                <a:rPr lang="es-ES" sz="1000" dirty="0"/>
                <a:t>Consejería de Agua, Agricultura, Ganadería,</a:t>
              </a:r>
            </a:p>
            <a:p>
              <a:r>
                <a:rPr lang="es-ES" sz="1000" dirty="0"/>
                <a:t>Pesca, Medio Ambiente y Emergencias</a:t>
              </a:r>
            </a:p>
            <a:p>
              <a:r>
                <a:rPr lang="es-ES" sz="1000" dirty="0"/>
                <a:t>Dirección General de Medio Ambiente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466C522B-96E4-F0EB-2F34-88C049F85272}"/>
                </a:ext>
              </a:extLst>
            </p:cNvPr>
            <p:cNvSpPr txBox="1"/>
            <p:nvPr userDrawn="1"/>
          </p:nvSpPr>
          <p:spPr>
            <a:xfrm>
              <a:off x="3602200" y="5194935"/>
              <a:ext cx="184731" cy="24622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endParaRPr lang="es-E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480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0DE4-93EE-4E2B-BEFD-B45C71983A69}" type="datetimeFigureOut">
              <a:rPr lang="es-ES" smtClean="0"/>
              <a:t>15/12/2022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32B-4C06-41FF-B09F-DD4AAC6A1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43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0DE4-93EE-4E2B-BEFD-B45C71983A69}" type="datetimeFigureOut">
              <a:rPr lang="es-ES" smtClean="0"/>
              <a:t>15/12/2022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32B-4C06-41FF-B09F-DD4AAC6A1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39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A0DE4-93EE-4E2B-BEFD-B45C71983A69}" type="datetimeFigureOut">
              <a:rPr lang="es-ES" smtClean="0"/>
              <a:t>15/12/2022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A232B-4C06-41FF-B09F-DD4AAC6A1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35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rtr-es.es/documentos/metodos-medicion-calculo" TargetMode="External"/><Relationship Id="rId5" Type="http://schemas.openxmlformats.org/officeDocument/2006/relationships/hyperlink" Target="https://www.mapa.gob.es/es/ganaderia/temas/ganaderia-y-medio-ambiente/calculo-emisiones/default.aspx" TargetMode="Externa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ede.carm.es/web/pagina?IDCONTENIDO=3539&amp;IDTIPO=240&amp;RASTRO=c$m40288#:~:text=Realizar%20un%20tr%C3%A1mite-,Aportaci%C3%B3n%20de%20informaci%C3%B3n%20complementaria%20para%20comprobaci%C3%B3n%20de%20calidad%20de%20los,c%C3%B3digo%203539)%20(SIA%202406601)" TargetMode="External"/><Relationship Id="rId5" Type="http://schemas.openxmlformats.org/officeDocument/2006/relationships/hyperlink" Target="https://sede.carm.es/" TargetMode="External"/><Relationship Id="rId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info_registroemisiones_prtr@listas.carm.e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alidadambiental.carm.es/publicacion-202212014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tr-es.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ede.carm.es/web/pagina?IDCONTENIDO=3539&amp;IDTIPO=240&amp;RASTRO=c$m40288#:~:text=Realizar%20un%20tr%C3%A1mite-,Aportaci%C3%B3n%20de%20informaci%C3%B3n%20complementaria%20para%20comprobaci%C3%B3n%20de%20calidad%20de%20los,c%C3%B3digo%203539)%20(SIA%202406601)" TargetMode="Externa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rtr-es.es/Data/images/Gu%C3%ADa%20Implantaci%C3%B3n%20E-PRTR%20Septiembre%202006%20(en%20espa%C3%B1ol)-AAAF44342FE7DB1C.pd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A833E8D7-FD7B-90F3-10D9-E7BABE786805}"/>
              </a:ext>
            </a:extLst>
          </p:cNvPr>
          <p:cNvGrpSpPr/>
          <p:nvPr/>
        </p:nvGrpSpPr>
        <p:grpSpPr>
          <a:xfrm>
            <a:off x="0" y="876300"/>
            <a:ext cx="9144000" cy="4210050"/>
            <a:chOff x="0" y="0"/>
            <a:chExt cx="7776210" cy="4533900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A24655DA-5FAE-DDA1-0EC7-2F435BFC6B86}"/>
                </a:ext>
              </a:extLst>
            </p:cNvPr>
            <p:cNvSpPr/>
            <p:nvPr/>
          </p:nvSpPr>
          <p:spPr>
            <a:xfrm>
              <a:off x="15240" y="0"/>
              <a:ext cx="7750175" cy="45339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350"/>
            </a:p>
          </p:txBody>
        </p:sp>
        <p:sp>
          <p:nvSpPr>
            <p:cNvPr id="6" name="Medio marco 5">
              <a:extLst>
                <a:ext uri="{FF2B5EF4-FFF2-40B4-BE49-F238E27FC236}">
                  <a16:creationId xmlns:a16="http://schemas.microsoft.com/office/drawing/2014/main" id="{10F83D57-1A2D-73E1-521F-85459B10AA25}"/>
                </a:ext>
              </a:extLst>
            </p:cNvPr>
            <p:cNvSpPr/>
            <p:nvPr/>
          </p:nvSpPr>
          <p:spPr>
            <a:xfrm>
              <a:off x="0" y="0"/>
              <a:ext cx="1283970" cy="1295400"/>
            </a:xfrm>
            <a:prstGeom prst="halfFrame">
              <a:avLst>
                <a:gd name="adj1" fmla="val 25332"/>
                <a:gd name="adj2" fmla="val 23332"/>
              </a:avLst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350"/>
            </a:p>
          </p:txBody>
        </p:sp>
        <p:sp>
          <p:nvSpPr>
            <p:cNvPr id="7" name="Medio marco 6">
              <a:extLst>
                <a:ext uri="{FF2B5EF4-FFF2-40B4-BE49-F238E27FC236}">
                  <a16:creationId xmlns:a16="http://schemas.microsoft.com/office/drawing/2014/main" id="{AA5A536C-16A5-B56D-3F6B-B5C7FAFD397F}"/>
                </a:ext>
              </a:extLst>
            </p:cNvPr>
            <p:cNvSpPr/>
            <p:nvPr/>
          </p:nvSpPr>
          <p:spPr>
            <a:xfrm rot="10800000">
              <a:off x="6492240" y="3230880"/>
              <a:ext cx="1283970" cy="1295400"/>
            </a:xfrm>
            <a:prstGeom prst="halfFrame">
              <a:avLst>
                <a:gd name="adj1" fmla="val 25332"/>
                <a:gd name="adj2" fmla="val 23332"/>
              </a:avLst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sz="1350"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6CCA3EA0-30A7-BFD8-A221-169C8737B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7322" y="113867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135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9CC0FA1-061A-FDFC-D61E-339222787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87" y="1502852"/>
            <a:ext cx="7957425" cy="314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4000" b="1" dirty="0">
                <a:solidFill>
                  <a:srgbClr val="800000"/>
                </a:solidFill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Guía técnica de notificación de datos de la Región de Murcia para el Registro Estatal de Emisiones y Fuentes Contaminantes PRTR-España</a:t>
            </a:r>
            <a:endParaRPr lang="es-ES" altLang="es-ES" sz="1400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n 1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6284BA85-5473-9351-DC96-0CA24B62C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773" y="6055620"/>
            <a:ext cx="2252907" cy="528025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CFD2F23B-0F45-0EE3-F2CE-C6DA94FF061A}"/>
              </a:ext>
            </a:extLst>
          </p:cNvPr>
          <p:cNvGrpSpPr/>
          <p:nvPr/>
        </p:nvGrpSpPr>
        <p:grpSpPr>
          <a:xfrm>
            <a:off x="53368" y="6055620"/>
            <a:ext cx="3142438" cy="710519"/>
            <a:chOff x="17570" y="5194935"/>
            <a:chExt cx="3142438" cy="710519"/>
          </a:xfrm>
          <a:solidFill>
            <a:schemeClr val="bg1"/>
          </a:solidFill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0768CB43-5880-E674-6F01-C33171BE54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89719"/>
            <a:stretch/>
          </p:blipFill>
          <p:spPr>
            <a:xfrm>
              <a:off x="17570" y="5194935"/>
              <a:ext cx="611080" cy="654685"/>
            </a:xfrm>
            <a:prstGeom prst="rect">
              <a:avLst/>
            </a:prstGeom>
            <a:grpFill/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1F458579-918C-C424-80C3-2DF520A28ACA}"/>
                </a:ext>
              </a:extLst>
            </p:cNvPr>
            <p:cNvSpPr txBox="1"/>
            <p:nvPr userDrawn="1"/>
          </p:nvSpPr>
          <p:spPr>
            <a:xfrm>
              <a:off x="711902" y="5197568"/>
              <a:ext cx="2448106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s-ES" sz="1000" b="1" dirty="0"/>
                <a:t>Región de Murcia</a:t>
              </a:r>
            </a:p>
            <a:p>
              <a:r>
                <a:rPr lang="es-ES" sz="1000" dirty="0"/>
                <a:t>Consejería de Agua, Agricultura, Ganadería,</a:t>
              </a:r>
            </a:p>
            <a:p>
              <a:r>
                <a:rPr lang="es-ES" sz="1000" dirty="0"/>
                <a:t>Pesca, Medio Ambiente y Emergencias</a:t>
              </a:r>
            </a:p>
            <a:p>
              <a:r>
                <a:rPr lang="es-ES" sz="1000" dirty="0"/>
                <a:t>Dirección General de Medio Ambiente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3307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 descr="Insignia 1 con relleno sólido">
            <a:extLst>
              <a:ext uri="{FF2B5EF4-FFF2-40B4-BE49-F238E27FC236}">
                <a16:creationId xmlns:a16="http://schemas.microsoft.com/office/drawing/2014/main" id="{DF2C31D3-75B5-7D35-60B0-5B969F18A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2112" y="426758"/>
            <a:ext cx="914400" cy="9144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6106118-227E-480B-193C-ED745830673C}"/>
              </a:ext>
            </a:extLst>
          </p:cNvPr>
          <p:cNvSpPr/>
          <p:nvPr/>
        </p:nvSpPr>
        <p:spPr>
          <a:xfrm>
            <a:off x="1286512" y="666975"/>
            <a:ext cx="6244968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0">
              <a:lnSpc>
                <a:spcPct val="90000"/>
              </a:lnSpc>
              <a:spcBef>
                <a:spcPct val="0"/>
              </a:spcBef>
              <a:defRPr/>
            </a:pPr>
            <a:r>
              <a:rPr lang="es-ES" sz="2400" b="1" spc="-6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EMISIONES A LA ATMÓSFERA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DCA47D3-65FF-354A-4B1A-5E82C091C28E}"/>
              </a:ext>
            </a:extLst>
          </p:cNvPr>
          <p:cNvSpPr txBox="1"/>
          <p:nvPr/>
        </p:nvSpPr>
        <p:spPr>
          <a:xfrm>
            <a:off x="6055917" y="944496"/>
            <a:ext cx="27159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E6AF00"/>
                </a:solidFill>
                <a:ea typeface="KaiTi" panose="02010609060101010101" pitchFamily="49" charset="-122"/>
                <a:cs typeface="Raavi" panose="020B0502040204020203" pitchFamily="34" charset="0"/>
              </a:rPr>
              <a:t>CASOS PARTICULARES</a:t>
            </a:r>
            <a:endParaRPr lang="es-ES" sz="2000" b="1" dirty="0">
              <a:solidFill>
                <a:srgbClr val="E6AF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F3AFF-E94E-3A10-6A13-B52E1421AF83}"/>
              </a:ext>
            </a:extLst>
          </p:cNvPr>
          <p:cNvSpPr txBox="1"/>
          <p:nvPr/>
        </p:nvSpPr>
        <p:spPr>
          <a:xfrm>
            <a:off x="316521" y="1484144"/>
            <a:ext cx="8108211" cy="1144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s-ES" sz="1800" b="1" u="sng" dirty="0">
                <a:solidFill>
                  <a:srgbClr val="A50021"/>
                </a:solidFill>
                <a:effectLst/>
                <a:ea typeface="KaiTi" panose="02010609060101010101" pitchFamily="49" charset="-122"/>
                <a:cs typeface="Raavi" panose="020B0502040204020203" pitchFamily="34" charset="0"/>
              </a:rPr>
              <a:t>DETERMINACIÓN DE EMISIONES PARA EL SECTOR GANADERO</a:t>
            </a:r>
          </a:p>
          <a:p>
            <a:pPr marL="342900" lvl="0" indent="-342900" algn="just">
              <a:lnSpc>
                <a:spcPct val="120000"/>
              </a:lnSpc>
              <a:buFont typeface="Wingdings" panose="05000000000000000000" pitchFamily="2" charset="2"/>
              <a:buChar char=""/>
            </a:pPr>
            <a:r>
              <a:rPr lang="es-ES" sz="1800" i="1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Porcino</a:t>
            </a:r>
            <a:r>
              <a:rPr lang="es-ES" sz="18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: herramienta </a:t>
            </a:r>
            <a:r>
              <a:rPr lang="es-ES" sz="1800" dirty="0">
                <a:effectLst/>
                <a:ea typeface="KaiTi" panose="02010609060101010101" pitchFamily="49" charset="-122"/>
                <a:cs typeface="Raavi" panose="020B0502040204020203" pitchFamily="34" charset="0"/>
                <a:hlinkClick r:id="rId5"/>
              </a:rPr>
              <a:t>Ecogan</a:t>
            </a:r>
            <a:r>
              <a:rPr lang="es-ES" sz="18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.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s-ES" sz="1800" i="1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Aves de carne y aves de puesta</a:t>
            </a:r>
            <a:r>
              <a:rPr lang="es-ES" sz="18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: </a:t>
            </a:r>
            <a:r>
              <a:rPr lang="es-ES" sz="1800" dirty="0">
                <a:effectLst/>
                <a:ea typeface="KaiTi" panose="02010609060101010101" pitchFamily="49" charset="-122"/>
                <a:cs typeface="Raavi" panose="020B0502040204020203" pitchFamily="34" charset="0"/>
                <a:hlinkClick r:id="rId6"/>
              </a:rPr>
              <a:t>herramientas cálculo</a:t>
            </a:r>
            <a:r>
              <a:rPr lang="es-ES" sz="18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B3B026A-BB00-B41E-4DBE-99E3E55667C9}"/>
              </a:ext>
            </a:extLst>
          </p:cNvPr>
          <p:cNvSpPr txBox="1"/>
          <p:nvPr/>
        </p:nvSpPr>
        <p:spPr>
          <a:xfrm>
            <a:off x="1160206" y="2692351"/>
            <a:ext cx="7495408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1800" b="1" u="sng" dirty="0">
                <a:solidFill>
                  <a:srgbClr val="A50021"/>
                </a:solidFill>
                <a:effectLst/>
                <a:ea typeface="KaiTi" panose="02010609060101010101" pitchFamily="49" charset="-122"/>
                <a:cs typeface="Raavi" panose="020B0502040204020203" pitchFamily="34" charset="0"/>
              </a:rPr>
              <a:t>DIÓXIDO DE CARBONO</a:t>
            </a:r>
            <a:endParaRPr lang="es-ES" sz="1800" b="1" dirty="0">
              <a:solidFill>
                <a:srgbClr val="A50021"/>
              </a:solidFill>
              <a:effectLst/>
              <a:ea typeface="KaiTi" panose="02010609060101010101" pitchFamily="49" charset="-122"/>
              <a:cs typeface="Raavi" panose="020B0502040204020203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-ES" sz="18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Las empresas sometidas a comercio de emisiones deben notificar la sustancia “dióxido de carbono sin biomasa” a partir de las emisiones verificadas para el año de referencia. En la notificación de la sustancia dióxido de carbono (CO</a:t>
            </a:r>
            <a:r>
              <a:rPr lang="es-ES" sz="1800" baseline="-250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2</a:t>
            </a:r>
            <a:r>
              <a:rPr lang="es-ES" sz="18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) deben incluirse las emisiones totales de CO</a:t>
            </a:r>
            <a:r>
              <a:rPr lang="es-ES" sz="1800" baseline="-250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2</a:t>
            </a:r>
            <a:r>
              <a:rPr lang="es-ES" baseline="-25000" dirty="0">
                <a:ea typeface="KaiTi" panose="02010609060101010101" pitchFamily="49" charset="-122"/>
                <a:cs typeface="Raavi" panose="020B0502040204020203" pitchFamily="34" charset="0"/>
              </a:rPr>
              <a:t>: </a:t>
            </a:r>
            <a:r>
              <a:rPr lang="es-ES" sz="18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suma del CO</a:t>
            </a:r>
            <a:r>
              <a:rPr lang="es-ES" sz="1800" baseline="-250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2</a:t>
            </a:r>
            <a:r>
              <a:rPr lang="es-ES" sz="18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 sin biomasa (verificado) y el resto de las emisiones de esta sustancia.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A4F62C-2462-CDAD-B1E2-7E7B6CB3F70A}"/>
              </a:ext>
            </a:extLst>
          </p:cNvPr>
          <p:cNvSpPr txBox="1"/>
          <p:nvPr/>
        </p:nvSpPr>
        <p:spPr>
          <a:xfrm>
            <a:off x="164629" y="4587541"/>
            <a:ext cx="75984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b="1" u="sng" dirty="0">
                <a:solidFill>
                  <a:srgbClr val="A50021"/>
                </a:solidFill>
                <a:effectLst/>
                <a:ea typeface="KaiTi" panose="02010609060101010101" pitchFamily="49" charset="-122"/>
                <a:cs typeface="Raavi" panose="020B0502040204020203" pitchFamily="34" charset="0"/>
              </a:rPr>
              <a:t>COMPUESTOS ORGÁNICOS VOLÁTILES </a:t>
            </a:r>
            <a:endParaRPr lang="es-ES" sz="1800" b="1" dirty="0">
              <a:solidFill>
                <a:srgbClr val="A50021"/>
              </a:solidFill>
              <a:effectLst/>
              <a:ea typeface="KaiTi" panose="02010609060101010101" pitchFamily="49" charset="-122"/>
              <a:cs typeface="Raavi" panose="020B0502040204020203" pitchFamily="34" charset="0"/>
            </a:endParaRPr>
          </a:p>
          <a:p>
            <a:r>
              <a:rPr lang="es-ES" sz="18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Los complejos industriales sometidos al Real Decreto 117/2003 y que deban presentar un Plan de Gestión de Disolventes, deben tener en cuenta que las emisiones de los distintos compuestos orgánicos volátiles incluidos en PRTR (COVNM, DCM, TCM, …).</a:t>
            </a:r>
            <a:endParaRPr lang="es-ES" dirty="0"/>
          </a:p>
        </p:txBody>
      </p:sp>
      <p:pic>
        <p:nvPicPr>
          <p:cNvPr id="19" name="Gráfico 18" descr="Pollo con relleno sólido">
            <a:extLst>
              <a:ext uri="{FF2B5EF4-FFF2-40B4-BE49-F238E27FC236}">
                <a16:creationId xmlns:a16="http://schemas.microsoft.com/office/drawing/2014/main" id="{B7594454-CD44-4B2E-4E66-AC8240A9D3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59910" y="1599088"/>
            <a:ext cx="914400" cy="91440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F9D164D5-47D9-699D-E968-89FFE6B8E96E}"/>
              </a:ext>
            </a:extLst>
          </p:cNvPr>
          <p:cNvSpPr txBox="1"/>
          <p:nvPr/>
        </p:nvSpPr>
        <p:spPr>
          <a:xfrm rot="20453364">
            <a:off x="226240" y="2945335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latin typeface="Bodoni MT Black" panose="02070A03080606020203" pitchFamily="18" charset="0"/>
              </a:rPr>
              <a:t>CO</a:t>
            </a:r>
            <a:r>
              <a:rPr lang="es-ES" sz="2800" b="1" baseline="-25000" dirty="0">
                <a:latin typeface="Bodoni MT Black" panose="02070A03080606020203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0918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6106118-227E-480B-193C-ED745830673C}"/>
              </a:ext>
            </a:extLst>
          </p:cNvPr>
          <p:cNvSpPr/>
          <p:nvPr/>
        </p:nvSpPr>
        <p:spPr>
          <a:xfrm>
            <a:off x="1286512" y="666975"/>
            <a:ext cx="6244968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0">
              <a:lnSpc>
                <a:spcPct val="90000"/>
              </a:lnSpc>
              <a:spcBef>
                <a:spcPct val="0"/>
              </a:spcBef>
              <a:defRPr/>
            </a:pPr>
            <a:r>
              <a:rPr lang="es-ES" sz="2400" b="1" spc="-6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EMISIONES AL AGUA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BF10C9-2A31-362F-BC37-AA612A93F390}"/>
              </a:ext>
            </a:extLst>
          </p:cNvPr>
          <p:cNvSpPr txBox="1"/>
          <p:nvPr/>
        </p:nvSpPr>
        <p:spPr>
          <a:xfrm>
            <a:off x="531507" y="1268501"/>
            <a:ext cx="8296507" cy="80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s-ES" sz="20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Todos los tipos de efluentes (de proceso, de limpieza, etc.) de todos los puntos de vertido, diferenciando el destino final.</a:t>
            </a:r>
            <a:endParaRPr lang="es-ES" sz="2400" dirty="0">
              <a:effectLst/>
              <a:ea typeface="KaiTi" panose="02010609060101010101" pitchFamily="49" charset="-122"/>
              <a:cs typeface="Raavi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83BF485-0C5B-A5FF-4AA8-C78CF281CE11}"/>
              </a:ext>
            </a:extLst>
          </p:cNvPr>
          <p:cNvSpPr txBox="1"/>
          <p:nvPr/>
        </p:nvSpPr>
        <p:spPr>
          <a:xfrm>
            <a:off x="531507" y="2279662"/>
            <a:ext cx="21602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/>
              <a:t>MEDICIÓN</a:t>
            </a:r>
            <a:endParaRPr lang="es-ES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91A52F4-CC0D-C8A3-A892-74B403562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824" y="2298667"/>
            <a:ext cx="3475060" cy="116504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C470FDB-6727-41D6-5135-23AB1B93307B}"/>
              </a:ext>
            </a:extLst>
          </p:cNvPr>
          <p:cNvSpPr txBox="1"/>
          <p:nvPr/>
        </p:nvSpPr>
        <p:spPr>
          <a:xfrm>
            <a:off x="531507" y="2858059"/>
            <a:ext cx="38063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Si hay varias mediciones: </a:t>
            </a:r>
            <a:r>
              <a:rPr lang="es-ES" sz="2000" b="1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Media aritmética</a:t>
            </a:r>
            <a:endParaRPr lang="es-ES" sz="20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F96DD89-171D-35DD-27F6-A474A4F23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759" y="3176587"/>
            <a:ext cx="1323975" cy="504825"/>
          </a:xfrm>
          <a:prstGeom prst="rect">
            <a:avLst/>
          </a:prstGeom>
        </p:spPr>
      </p:pic>
      <p:pic>
        <p:nvPicPr>
          <p:cNvPr id="13" name="Gráfico 12" descr="Insignia con relleno sólido">
            <a:extLst>
              <a:ext uri="{FF2B5EF4-FFF2-40B4-BE49-F238E27FC236}">
                <a16:creationId xmlns:a16="http://schemas.microsoft.com/office/drawing/2014/main" id="{6E2B727B-251C-EF1C-DC2D-BAC131AD5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2758" y="383787"/>
            <a:ext cx="914400" cy="9144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9B0036E-BFF5-3639-5183-505AD5BEB21E}"/>
              </a:ext>
            </a:extLst>
          </p:cNvPr>
          <p:cNvSpPr txBox="1"/>
          <p:nvPr/>
        </p:nvSpPr>
        <p:spPr>
          <a:xfrm>
            <a:off x="531506" y="3933884"/>
            <a:ext cx="21602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/>
              <a:t>CÁLCULOS</a:t>
            </a:r>
            <a:endParaRPr lang="es-ES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0E295CA-9189-8EAF-D481-23A28D01D881}"/>
              </a:ext>
            </a:extLst>
          </p:cNvPr>
          <p:cNvSpPr txBox="1"/>
          <p:nvPr/>
        </p:nvSpPr>
        <p:spPr>
          <a:xfrm>
            <a:off x="531506" y="5220167"/>
            <a:ext cx="21602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/>
              <a:t>ESTIMACIÓN</a:t>
            </a:r>
            <a:endParaRPr lang="es-ES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98CE548-5159-3727-5FF7-A18C8C59A73F}"/>
              </a:ext>
            </a:extLst>
          </p:cNvPr>
          <p:cNvSpPr txBox="1"/>
          <p:nvPr/>
        </p:nvSpPr>
        <p:spPr>
          <a:xfrm>
            <a:off x="1872530" y="5657151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ea typeface="KaiTi" panose="02010609060101010101" pitchFamily="49" charset="-122"/>
                <a:cs typeface="Raavi" panose="020B0502040204020203" pitchFamily="34" charset="0"/>
              </a:rPr>
              <a:t>E</a:t>
            </a:r>
            <a:r>
              <a:rPr lang="es-ES" sz="20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mpleo de métodos no normalizados</a:t>
            </a:r>
            <a:endParaRPr lang="es-ES" sz="20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57766F6-1526-3A7C-8BAC-EAB5C781CCD0}"/>
              </a:ext>
            </a:extLst>
          </p:cNvPr>
          <p:cNvSpPr txBox="1"/>
          <p:nvPr/>
        </p:nvSpPr>
        <p:spPr>
          <a:xfrm>
            <a:off x="559388" y="4450725"/>
            <a:ext cx="38063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Por ejemplo: COT = DQO/3</a:t>
            </a:r>
            <a:endParaRPr lang="es-ES" sz="20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BB3CF03-D073-28A5-7404-3D1EE0ACB11D}"/>
              </a:ext>
            </a:extLst>
          </p:cNvPr>
          <p:cNvSpPr txBox="1"/>
          <p:nvPr/>
        </p:nvSpPr>
        <p:spPr>
          <a:xfrm>
            <a:off x="7538509" y="630723"/>
            <a:ext cx="98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A50021"/>
                </a:solidFill>
              </a:rPr>
              <a:t>(kg/año)</a:t>
            </a:r>
          </a:p>
        </p:txBody>
      </p:sp>
      <p:pic>
        <p:nvPicPr>
          <p:cNvPr id="2" name="Gráfico 1" descr="Información con relleno sólido">
            <a:extLst>
              <a:ext uri="{FF2B5EF4-FFF2-40B4-BE49-F238E27FC236}">
                <a16:creationId xmlns:a16="http://schemas.microsoft.com/office/drawing/2014/main" id="{A1C20E73-E3CB-652D-B521-D961152D86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032" y="2913290"/>
            <a:ext cx="446474" cy="44647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220065C-44A9-2802-A15A-29F2E5D84414}"/>
              </a:ext>
            </a:extLst>
          </p:cNvPr>
          <p:cNvSpPr txBox="1"/>
          <p:nvPr/>
        </p:nvSpPr>
        <p:spPr>
          <a:xfrm>
            <a:off x="5062417" y="3681412"/>
            <a:ext cx="41036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Si la concentración medida de un contaminante se encuentra </a:t>
            </a:r>
            <a:r>
              <a:rPr lang="es-ES" sz="2000" b="1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por debajo del límite de cuantificación/detección</a:t>
            </a:r>
            <a:r>
              <a:rPr lang="es-ES" sz="20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, se debe aplicar la metodología (anexo 2)</a:t>
            </a:r>
            <a:endParaRPr lang="es-ES" sz="2000" dirty="0"/>
          </a:p>
        </p:txBody>
      </p:sp>
      <p:pic>
        <p:nvPicPr>
          <p:cNvPr id="9" name="Gráfico 8" descr="Información con relleno sólido">
            <a:extLst>
              <a:ext uri="{FF2B5EF4-FFF2-40B4-BE49-F238E27FC236}">
                <a16:creationId xmlns:a16="http://schemas.microsoft.com/office/drawing/2014/main" id="{B73C811D-1D26-AA73-966E-17106932B8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15943" y="3733982"/>
            <a:ext cx="446474" cy="44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69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6106118-227E-480B-193C-ED745830673C}"/>
              </a:ext>
            </a:extLst>
          </p:cNvPr>
          <p:cNvSpPr/>
          <p:nvPr/>
        </p:nvSpPr>
        <p:spPr>
          <a:xfrm>
            <a:off x="1286512" y="666975"/>
            <a:ext cx="6244968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0">
              <a:lnSpc>
                <a:spcPct val="90000"/>
              </a:lnSpc>
              <a:spcBef>
                <a:spcPct val="0"/>
              </a:spcBef>
              <a:defRPr/>
            </a:pPr>
            <a:r>
              <a:rPr lang="es-ES" sz="2400" b="1" spc="-6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EMISIONES AL SUELO</a:t>
            </a:r>
          </a:p>
        </p:txBody>
      </p:sp>
      <p:pic>
        <p:nvPicPr>
          <p:cNvPr id="15" name="Gráfico 14" descr="Insignia 3 con relleno sólido">
            <a:extLst>
              <a:ext uri="{FF2B5EF4-FFF2-40B4-BE49-F238E27FC236}">
                <a16:creationId xmlns:a16="http://schemas.microsoft.com/office/drawing/2014/main" id="{B4775256-24ED-62E1-1617-D9E429424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758" y="383787"/>
            <a:ext cx="914400" cy="91440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9033EF77-EE6D-5395-DAA0-000C1F144405}"/>
              </a:ext>
            </a:extLst>
          </p:cNvPr>
          <p:cNvSpPr txBox="1"/>
          <p:nvPr/>
        </p:nvSpPr>
        <p:spPr>
          <a:xfrm>
            <a:off x="402758" y="1235925"/>
            <a:ext cx="8462462" cy="309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s-ES" sz="20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De acuerdo con el Reglamento </a:t>
            </a:r>
            <a:r>
              <a:rPr lang="es-ES" sz="2000" dirty="0">
                <a:ea typeface="KaiTi" panose="02010609060101010101" pitchFamily="49" charset="-122"/>
                <a:cs typeface="Raavi" panose="020B0502040204020203" pitchFamily="34" charset="0"/>
              </a:rPr>
              <a:t>E-PRTR</a:t>
            </a:r>
            <a:r>
              <a:rPr lang="es-ES" sz="20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, se consideran emisiones al suelo </a:t>
            </a:r>
            <a:r>
              <a:rPr lang="es-ES" sz="2000" b="1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sólo las emisiones de contaminantes contenidos en los residuos que son objeto de </a:t>
            </a:r>
            <a:r>
              <a:rPr lang="es-ES" sz="20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las siguientes operaciones de eliminación (establecidas en el Anexo III de la Ley 7/2022):</a:t>
            </a:r>
          </a:p>
          <a:p>
            <a:pPr marL="342900" lvl="0" indent="-342900" algn="just">
              <a:lnSpc>
                <a:spcPct val="120000"/>
              </a:lnSpc>
              <a:buFont typeface="Verdana" panose="020B0604030504040204" pitchFamily="34" charset="0"/>
              <a:buChar char="-"/>
            </a:pPr>
            <a:r>
              <a:rPr lang="es-E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Tratamiento en medio terrestre, por ejemplo, biodegradación de residuos líquidos o lodos en el suelo, etc. (D2). 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Verdana" panose="020B0604030504040204" pitchFamily="34" charset="0"/>
              <a:buChar char="-"/>
            </a:pPr>
            <a:r>
              <a:rPr lang="es-E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Inyección en profundidad, por ejemplo, inyección de desechos bombeables en pozos, minas de sal o almacenes geológicos naturales, etc. (D3).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0BE70EB-B0AE-8DD8-891D-91C8236D3303}"/>
              </a:ext>
            </a:extLst>
          </p:cNvPr>
          <p:cNvSpPr txBox="1"/>
          <p:nvPr/>
        </p:nvSpPr>
        <p:spPr>
          <a:xfrm>
            <a:off x="524107" y="4573990"/>
            <a:ext cx="827912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ES" sz="18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Se excluye expresamente de informar como emisiones al suelo los tratamientos de suelo, produciendo un beneficio a la agricultura o una mejora ecológica de los mismos (operación R10)</a:t>
            </a:r>
            <a:endParaRPr lang="es-ES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222C24F-7CDD-E8B8-698E-B79B03DFA80B}"/>
              </a:ext>
            </a:extLst>
          </p:cNvPr>
          <p:cNvSpPr txBox="1"/>
          <p:nvPr/>
        </p:nvSpPr>
        <p:spPr>
          <a:xfrm>
            <a:off x="7538509" y="630723"/>
            <a:ext cx="98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A50021"/>
                </a:solidFill>
              </a:rPr>
              <a:t>(kg/año)</a:t>
            </a:r>
          </a:p>
        </p:txBody>
      </p:sp>
    </p:spTree>
    <p:extLst>
      <p:ext uri="{BB962C8B-B14F-4D97-AF65-F5344CB8AC3E}">
        <p14:creationId xmlns:p14="http://schemas.microsoft.com/office/powerpoint/2010/main" val="269334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6106118-227E-480B-193C-ED745830673C}"/>
              </a:ext>
            </a:extLst>
          </p:cNvPr>
          <p:cNvSpPr/>
          <p:nvPr/>
        </p:nvSpPr>
        <p:spPr>
          <a:xfrm>
            <a:off x="1286512" y="666975"/>
            <a:ext cx="6244968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0">
              <a:lnSpc>
                <a:spcPct val="90000"/>
              </a:lnSpc>
              <a:spcBef>
                <a:spcPct val="0"/>
              </a:spcBef>
              <a:defRPr/>
            </a:pPr>
            <a:r>
              <a:rPr lang="es-ES" sz="2400" b="1" spc="-6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TRANSFERENCIAS DE RESIDUOS</a:t>
            </a:r>
          </a:p>
        </p:txBody>
      </p:sp>
      <p:pic>
        <p:nvPicPr>
          <p:cNvPr id="4" name="Gráfico 3" descr="Insignia 4 con relleno sólido">
            <a:extLst>
              <a:ext uri="{FF2B5EF4-FFF2-40B4-BE49-F238E27FC236}">
                <a16:creationId xmlns:a16="http://schemas.microsoft.com/office/drawing/2014/main" id="{F4044F57-26C9-C3A9-A3E0-6F391F57F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6356" y="321525"/>
            <a:ext cx="914400" cy="9144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549A78-12A3-F180-6A93-C5630B4F3F66}"/>
              </a:ext>
            </a:extLst>
          </p:cNvPr>
          <p:cNvSpPr txBox="1"/>
          <p:nvPr/>
        </p:nvSpPr>
        <p:spPr>
          <a:xfrm>
            <a:off x="316356" y="1326032"/>
            <a:ext cx="8660376" cy="2781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s-ES" sz="18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Una transferencia fuera del emplazamiento de residuos es el </a:t>
            </a:r>
            <a:r>
              <a:rPr lang="es-ES" sz="1800" b="1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movimiento más allá de los límites de un complejo de residuos destinados a eliminación o recuperación</a:t>
            </a:r>
            <a:r>
              <a:rPr lang="es-ES" sz="18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. 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s-ES" dirty="0">
                <a:ea typeface="KaiTi" panose="02010609060101010101" pitchFamily="49" charset="-122"/>
                <a:cs typeface="Raavi" panose="020B0502040204020203" pitchFamily="34" charset="0"/>
              </a:rPr>
              <a:t>Se debe identificar: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s-ES" dirty="0">
                <a:ea typeface="KaiTi" panose="02010609060101010101" pitchFamily="49" charset="-122"/>
                <a:cs typeface="Raavi" panose="020B0502040204020203" pitchFamily="34" charset="0"/>
              </a:rPr>
              <a:t>Residuo peligroso o no peligroso según su </a:t>
            </a:r>
            <a:r>
              <a:rPr lang="es-ES" b="1" dirty="0">
                <a:solidFill>
                  <a:srgbClr val="D09E00"/>
                </a:solidFill>
                <a:ea typeface="KaiTi" panose="02010609060101010101" pitchFamily="49" charset="-122"/>
                <a:cs typeface="Raavi" panose="020B0502040204020203" pitchFamily="34" charset="0"/>
              </a:rPr>
              <a:t>código LER </a:t>
            </a:r>
            <a:r>
              <a:rPr lang="es-ES" dirty="0">
                <a:ea typeface="KaiTi" panose="02010609060101010101" pitchFamily="49" charset="-122"/>
                <a:cs typeface="Raavi" panose="020B0502040204020203" pitchFamily="34" charset="0"/>
              </a:rPr>
              <a:t>(lista europea de residuos)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s-ES" dirty="0">
                <a:ea typeface="KaiTi" panose="02010609060101010101" pitchFamily="49" charset="-122"/>
                <a:cs typeface="Raavi" panose="020B0502040204020203" pitchFamily="34" charset="0"/>
              </a:rPr>
              <a:t>Cantidad (t/año)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s-ES" dirty="0">
                <a:ea typeface="KaiTi" panose="02010609060101010101" pitchFamily="49" charset="-122"/>
                <a:cs typeface="Raavi" panose="020B0502040204020203" pitchFamily="34" charset="0"/>
              </a:rPr>
              <a:t>Método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s-ES" dirty="0">
                <a:ea typeface="KaiTi" panose="02010609060101010101" pitchFamily="49" charset="-122"/>
                <a:cs typeface="Raavi" panose="020B0502040204020203" pitchFamily="34" charset="0"/>
              </a:rPr>
              <a:t>la </a:t>
            </a:r>
            <a:r>
              <a:rPr lang="es-ES" b="1" dirty="0">
                <a:solidFill>
                  <a:srgbClr val="D09E00"/>
                </a:solidFill>
                <a:ea typeface="KaiTi" panose="02010609060101010101" pitchFamily="49" charset="-122"/>
                <a:cs typeface="Raavi" panose="020B0502040204020203" pitchFamily="34" charset="0"/>
              </a:rPr>
              <a:t>operación de tratamiento </a:t>
            </a:r>
            <a:r>
              <a:rPr lang="es-ES" dirty="0">
                <a:ea typeface="KaiTi" panose="02010609060101010101" pitchFamily="49" charset="-122"/>
                <a:cs typeface="Raavi" panose="020B0502040204020203" pitchFamily="34" charset="0"/>
              </a:rPr>
              <a:t>final a la que van destinados los residuos (R o D)</a:t>
            </a:r>
            <a:endParaRPr lang="es-ES" sz="1800" dirty="0">
              <a:effectLst/>
              <a:ea typeface="KaiTi" panose="02010609060101010101" pitchFamily="49" charset="-122"/>
              <a:cs typeface="Raavi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4FFB7A-7294-77C1-22A8-DDBB89563527}"/>
              </a:ext>
            </a:extLst>
          </p:cNvPr>
          <p:cNvSpPr txBox="1"/>
          <p:nvPr/>
        </p:nvSpPr>
        <p:spPr>
          <a:xfrm>
            <a:off x="7538509" y="630723"/>
            <a:ext cx="84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A50021"/>
                </a:solidFill>
              </a:rPr>
              <a:t>(t/año)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DC821F5-E1A2-3B8C-0018-4BBD75F54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356" y="4197798"/>
            <a:ext cx="8370444" cy="17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8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2F81ADD-94A2-46D2-8151-205CE4FDC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209" y="603477"/>
            <a:ext cx="6679581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800" b="1" dirty="0">
                <a:solidFill>
                  <a:srgbClr val="D09E00"/>
                </a:solidFill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Justificación documental a presentar</a:t>
            </a:r>
            <a:endParaRPr lang="es-ES" altLang="es-ES" sz="1050" i="1" dirty="0">
              <a:solidFill>
                <a:srgbClr val="D09E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Gráfico 3" descr="Documento con relleno sólido">
            <a:extLst>
              <a:ext uri="{FF2B5EF4-FFF2-40B4-BE49-F238E27FC236}">
                <a16:creationId xmlns:a16="http://schemas.microsoft.com/office/drawing/2014/main" id="{A70290B7-21EE-815D-9591-84FFD5FE8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205" y="1655957"/>
            <a:ext cx="914400" cy="9144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D770744-96EE-2E84-8014-32142E3D0DEA}"/>
              </a:ext>
            </a:extLst>
          </p:cNvPr>
          <p:cNvSpPr txBox="1"/>
          <p:nvPr/>
        </p:nvSpPr>
        <p:spPr>
          <a:xfrm>
            <a:off x="1232209" y="1533293"/>
            <a:ext cx="7638586" cy="3330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marR="92710" algn="just">
              <a:lnSpc>
                <a:spcPct val="120000"/>
              </a:lnSpc>
              <a:spcAft>
                <a:spcPts val="600"/>
              </a:spcAft>
            </a:pPr>
            <a:r>
              <a:rPr lang="es-ES" sz="20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Para justificar los datos notificados se debe proporcionar:</a:t>
            </a:r>
          </a:p>
          <a:p>
            <a:pPr marL="547370" marR="92710" indent="-4572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sz="2000" b="1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Hoja de cálculo </a:t>
            </a:r>
            <a:r>
              <a:rPr lang="es-ES" sz="20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para las emisiones con datos entrada, fórmulas empleadas y resultados, accesible para su comprobación.</a:t>
            </a:r>
          </a:p>
          <a:p>
            <a:pPr marL="547370" marR="92710" indent="-4572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sz="2000" b="1" dirty="0">
                <a:ea typeface="KaiTi" panose="02010609060101010101" pitchFamily="49" charset="-122"/>
                <a:cs typeface="Raavi" panose="020B0502040204020203" pitchFamily="34" charset="0"/>
              </a:rPr>
              <a:t>Documento que acredite los datos </a:t>
            </a:r>
          </a:p>
          <a:p>
            <a:pPr marL="1004570" marR="92710" lvl="1" indent="-4572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ea typeface="KaiTi" panose="02010609060101010101" pitchFamily="49" charset="-122"/>
                <a:cs typeface="Raavi" panose="020B0502040204020203" pitchFamily="34" charset="0"/>
              </a:rPr>
              <a:t>para las emisiones: informe de medición, fuente del factor de emisión utilizado, variable de actividad, caudal anual vertido, número de horas de funcionamiento de los focos, etc. </a:t>
            </a:r>
          </a:p>
          <a:p>
            <a:pPr marL="1004570" marR="92710" lvl="1" indent="-4572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ea typeface="KaiTi" panose="02010609060101010101" pitchFamily="49" charset="-122"/>
                <a:cs typeface="Raavi" panose="020B0502040204020203" pitchFamily="34" charset="0"/>
              </a:rPr>
              <a:t>para las transferencias de residuos: declaración responsable</a:t>
            </a:r>
            <a:endParaRPr lang="es-ES" sz="2000" dirty="0">
              <a:effectLst/>
              <a:ea typeface="KaiTi" panose="02010609060101010101" pitchFamily="49" charset="-122"/>
              <a:cs typeface="Raavi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223E1D-7925-3719-406E-38BFF10FF9E4}"/>
              </a:ext>
            </a:extLst>
          </p:cNvPr>
          <p:cNvSpPr txBox="1"/>
          <p:nvPr/>
        </p:nvSpPr>
        <p:spPr>
          <a:xfrm>
            <a:off x="273204" y="5054194"/>
            <a:ext cx="763858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18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Para la </a:t>
            </a:r>
            <a:r>
              <a:rPr lang="es-ES" sz="1800" b="1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entrega de documentación</a:t>
            </a:r>
            <a:r>
              <a:rPr lang="es-ES" sz="18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, utilizar preferentemente el envío telemático en la sede electrónica (</a:t>
            </a:r>
            <a:r>
              <a:rPr lang="es-ES" sz="1800" u="sng" dirty="0">
                <a:solidFill>
                  <a:srgbClr val="0563C1"/>
                </a:solidFill>
                <a:effectLst/>
                <a:ea typeface="KaiTi" panose="02010609060101010101" pitchFamily="49" charset="-122"/>
                <a:cs typeface="Raavi" panose="020B0502040204020203" pitchFamily="34" charset="0"/>
                <a:hlinkClick r:id="rId5"/>
              </a:rPr>
              <a:t>https://sede.carm.es</a:t>
            </a:r>
            <a:r>
              <a:rPr lang="es-ES" sz="18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), trámite </a:t>
            </a:r>
            <a:r>
              <a:rPr lang="es-ES" sz="1800" dirty="0">
                <a:effectLst/>
                <a:ea typeface="KaiTi" panose="02010609060101010101" pitchFamily="49" charset="-122"/>
                <a:cs typeface="Raavi" panose="020B0502040204020203" pitchFamily="34" charset="0"/>
                <a:hlinkClick r:id="rId6"/>
              </a:rPr>
              <a:t>3539</a:t>
            </a:r>
            <a:r>
              <a:rPr lang="es-ES" sz="18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4945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72939377-28B6-8F16-6758-CA636A523FC0}"/>
              </a:ext>
            </a:extLst>
          </p:cNvPr>
          <p:cNvSpPr/>
          <p:nvPr/>
        </p:nvSpPr>
        <p:spPr>
          <a:xfrm>
            <a:off x="446049" y="4376388"/>
            <a:ext cx="8229600" cy="1411095"/>
          </a:xfrm>
          <a:prstGeom prst="rect">
            <a:avLst/>
          </a:prstGeom>
          <a:solidFill>
            <a:schemeClr val="bg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127B3B5-2D8D-D6BC-09A7-271E1E2FF5AA}"/>
              </a:ext>
            </a:extLst>
          </p:cNvPr>
          <p:cNvSpPr/>
          <p:nvPr/>
        </p:nvSpPr>
        <p:spPr>
          <a:xfrm>
            <a:off x="457200" y="1767469"/>
            <a:ext cx="8229600" cy="2113156"/>
          </a:xfrm>
          <a:prstGeom prst="rect">
            <a:avLst/>
          </a:prstGeom>
          <a:solidFill>
            <a:schemeClr val="bg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5A01EF8-7F74-D728-B28A-423730C3292D}"/>
              </a:ext>
            </a:extLst>
          </p:cNvPr>
          <p:cNvSpPr/>
          <p:nvPr/>
        </p:nvSpPr>
        <p:spPr>
          <a:xfrm>
            <a:off x="1286512" y="666975"/>
            <a:ext cx="6244968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0">
              <a:lnSpc>
                <a:spcPct val="90000"/>
              </a:lnSpc>
              <a:spcBef>
                <a:spcPct val="0"/>
              </a:spcBef>
              <a:defRPr/>
            </a:pPr>
            <a:r>
              <a:rPr lang="es-ES" sz="2400" b="1" spc="-6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OTROS DATOS</a:t>
            </a:r>
          </a:p>
        </p:txBody>
      </p:sp>
      <p:pic>
        <p:nvPicPr>
          <p:cNvPr id="4" name="Gráfico 3" descr="Insignia 5 con relleno sólido">
            <a:extLst>
              <a:ext uri="{FF2B5EF4-FFF2-40B4-BE49-F238E27FC236}">
                <a16:creationId xmlns:a16="http://schemas.microsoft.com/office/drawing/2014/main" id="{BB8F338A-FCCE-EFE1-18AC-2BA870E33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112" y="426757"/>
            <a:ext cx="914400" cy="9144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C17FC70-B592-6CE2-09A5-B13432F9CFCE}"/>
              </a:ext>
            </a:extLst>
          </p:cNvPr>
          <p:cNvSpPr txBox="1"/>
          <p:nvPr/>
        </p:nvSpPr>
        <p:spPr>
          <a:xfrm>
            <a:off x="524108" y="1549186"/>
            <a:ext cx="3635297" cy="3986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</a:pPr>
            <a:r>
              <a:rPr lang="es-ES" sz="1800" dirty="0">
                <a:solidFill>
                  <a:srgbClr val="CC0000"/>
                </a:solidFill>
                <a:effectLst/>
                <a:latin typeface="Tenorite Display" panose="00000500000000000000" pitchFamily="2" charset="0"/>
                <a:ea typeface="KaiTi" panose="02010609060101010101" pitchFamily="49" charset="-122"/>
                <a:cs typeface="Raavi" panose="020B0502040204020203" pitchFamily="34" charset="0"/>
              </a:rPr>
              <a:t>DATOS DE PRODUCCIÓN Y PROCESO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CF7439-6989-266B-794E-806290856401}"/>
              </a:ext>
            </a:extLst>
          </p:cNvPr>
          <p:cNvSpPr txBox="1"/>
          <p:nvPr/>
        </p:nvSpPr>
        <p:spPr>
          <a:xfrm>
            <a:off x="524108" y="4148519"/>
            <a:ext cx="2352907" cy="3986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</a:pPr>
            <a:r>
              <a:rPr lang="es-ES" sz="1800" dirty="0">
                <a:solidFill>
                  <a:srgbClr val="CC0000"/>
                </a:solidFill>
                <a:effectLst/>
                <a:latin typeface="Tenorite Display" panose="00000500000000000000" pitchFamily="2" charset="0"/>
                <a:ea typeface="KaiTi" panose="02010609060101010101" pitchFamily="49" charset="-122"/>
                <a:cs typeface="Raavi" panose="020B0502040204020203" pitchFamily="34" charset="0"/>
              </a:rPr>
              <a:t>DATOS DE CONSUMO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430C6E7-C071-1123-C02C-8DE21E62D4C4}"/>
              </a:ext>
            </a:extLst>
          </p:cNvPr>
          <p:cNvSpPr txBox="1"/>
          <p:nvPr/>
        </p:nvSpPr>
        <p:spPr>
          <a:xfrm>
            <a:off x="1182029" y="1966787"/>
            <a:ext cx="4572000" cy="177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Raavi" panose="020B0502040204020203" pitchFamily="34" charset="0"/>
              </a:rPr>
              <a:t>Volumen de producción</a:t>
            </a:r>
          </a:p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Raavi" panose="020B0502040204020203" pitchFamily="34" charset="0"/>
              </a:rPr>
              <a:t>Número de instalaciones</a:t>
            </a:r>
          </a:p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Raavi" panose="020B0502040204020203" pitchFamily="34" charset="0"/>
              </a:rPr>
              <a:t>Número de líneas de producción</a:t>
            </a:r>
          </a:p>
          <a:p>
            <a:pPr marL="285750" lvl="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Calibri" panose="020F0502020204030204" pitchFamily="34" charset="0"/>
                <a:cs typeface="Raavi" panose="020B0502040204020203" pitchFamily="34" charset="0"/>
              </a:rPr>
              <a:t>Número de horas de funcionamiento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Número de empleados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51D0F28-73CC-61E4-67FD-5F4AE4885074}"/>
              </a:ext>
            </a:extLst>
          </p:cNvPr>
          <p:cNvSpPr txBox="1"/>
          <p:nvPr/>
        </p:nvSpPr>
        <p:spPr>
          <a:xfrm>
            <a:off x="5754029" y="2085280"/>
            <a:ext cx="264659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/>
              <a:t>Formato EU-REGISTRY</a:t>
            </a:r>
            <a:endParaRPr lang="es-ES" b="1" dirty="0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94179FCA-3182-FDF3-55A0-11A74FB8017A}"/>
              </a:ext>
            </a:extLst>
          </p:cNvPr>
          <p:cNvCxnSpPr>
            <a:cxnSpLocks/>
          </p:cNvCxnSpPr>
          <p:nvPr/>
        </p:nvCxnSpPr>
        <p:spPr>
          <a:xfrm>
            <a:off x="3914077" y="2186682"/>
            <a:ext cx="183995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0B3285D-CA32-08D7-97D3-F987AB911C51}"/>
              </a:ext>
            </a:extLst>
          </p:cNvPr>
          <p:cNvSpPr txBox="1"/>
          <p:nvPr/>
        </p:nvSpPr>
        <p:spPr>
          <a:xfrm>
            <a:off x="1182029" y="4600631"/>
            <a:ext cx="45720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>
                <a:effectLst/>
                <a:ea typeface="Calibri" panose="020F0502020204030204" pitchFamily="34" charset="0"/>
                <a:cs typeface="Raavi" panose="020B0502040204020203" pitchFamily="34" charset="0"/>
              </a:defRPr>
            </a:lvl1pPr>
          </a:lstStyle>
          <a:p>
            <a:r>
              <a:rPr lang="es-ES" dirty="0"/>
              <a:t>Agua</a:t>
            </a:r>
          </a:p>
          <a:p>
            <a:r>
              <a:rPr lang="es-ES" dirty="0"/>
              <a:t>Combustibles</a:t>
            </a:r>
          </a:p>
          <a:p>
            <a:r>
              <a:rPr lang="es-ES" dirty="0"/>
              <a:t>Electricidad</a:t>
            </a:r>
          </a:p>
        </p:txBody>
      </p:sp>
    </p:spTree>
    <p:extLst>
      <p:ext uri="{BB962C8B-B14F-4D97-AF65-F5344CB8AC3E}">
        <p14:creationId xmlns:p14="http://schemas.microsoft.com/office/powerpoint/2010/main" val="3666054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F322142-E5F3-2B03-0BDE-5FF123AF3D17}"/>
              </a:ext>
            </a:extLst>
          </p:cNvPr>
          <p:cNvSpPr/>
          <p:nvPr/>
        </p:nvSpPr>
        <p:spPr>
          <a:xfrm>
            <a:off x="357808" y="386798"/>
            <a:ext cx="8786191" cy="885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35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C5390C2-0859-597B-CF05-A9BCA2DDA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49" y="579434"/>
            <a:ext cx="8523795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800" b="1" dirty="0">
                <a:solidFill>
                  <a:srgbClr val="800000"/>
                </a:solidFill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Información a suministrar: DATOS TEMÁTICOS GIC</a:t>
            </a:r>
            <a:endParaRPr lang="es-ES" altLang="es-ES" sz="1050" i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38C85E9-0E53-325B-6B18-C4EBDD793519}"/>
              </a:ext>
            </a:extLst>
          </p:cNvPr>
          <p:cNvSpPr txBox="1"/>
          <p:nvPr/>
        </p:nvSpPr>
        <p:spPr>
          <a:xfrm>
            <a:off x="183653" y="1463997"/>
            <a:ext cx="8786191" cy="86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000" dirty="0"/>
              <a:t>Sólo para las </a:t>
            </a:r>
            <a:r>
              <a:rPr lang="es-ES" sz="2000" b="1" dirty="0"/>
              <a:t>plantas clasificadas como instalación de combustión de igual o mayor a 50 MW </a:t>
            </a:r>
            <a:r>
              <a:rPr lang="es-ES" sz="2000" dirty="0"/>
              <a:t>de potencia térmica nominal (</a:t>
            </a:r>
            <a:r>
              <a:rPr lang="es-ES" sz="20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1.c.i(a); 1.c.i(b); 1.c.ii(a) o 1.c.ii(b)).</a:t>
            </a:r>
            <a:endParaRPr lang="es-ES" sz="2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E60A91-9723-39D4-C280-9F5E1FBADEB6}"/>
              </a:ext>
            </a:extLst>
          </p:cNvPr>
          <p:cNvSpPr txBox="1"/>
          <p:nvPr/>
        </p:nvSpPr>
        <p:spPr>
          <a:xfrm>
            <a:off x="183653" y="2331228"/>
            <a:ext cx="8786190" cy="272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s-ES" sz="20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Debe aportar la información temática anual de:</a:t>
            </a:r>
          </a:p>
          <a:p>
            <a:pPr marL="342900" lvl="0" indent="-3429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es-ES" sz="2000" dirty="0">
                <a:effectLst/>
                <a:ea typeface="Calibri" panose="020F0502020204030204" pitchFamily="34" charset="0"/>
                <a:cs typeface="Raavi" panose="020B0502040204020203" pitchFamily="34" charset="0"/>
              </a:rPr>
              <a:t>horas de operación, </a:t>
            </a:r>
          </a:p>
          <a:p>
            <a:pPr marL="342900" lvl="0" indent="-3429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es-ES" sz="2000" dirty="0">
                <a:effectLst/>
                <a:ea typeface="Calibri" panose="020F0502020204030204" pitchFamily="34" charset="0"/>
                <a:cs typeface="Raavi" panose="020B0502040204020203" pitchFamily="34" charset="0"/>
              </a:rPr>
              <a:t>combustible,</a:t>
            </a:r>
          </a:p>
          <a:p>
            <a:pPr marL="342900" lvl="0" indent="-3429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es-ES" sz="2000" b="1" dirty="0">
                <a:solidFill>
                  <a:srgbClr val="D09E00"/>
                </a:solidFill>
                <a:effectLst/>
                <a:ea typeface="Calibri" panose="020F0502020204030204" pitchFamily="34" charset="0"/>
                <a:cs typeface="Raavi" panose="020B0502040204020203" pitchFamily="34" charset="0"/>
              </a:rPr>
              <a:t>emisiones de monóxido de carbono, óxidos de nitrógeno, dióxidos de azufre y partículas</a:t>
            </a:r>
            <a:r>
              <a:rPr lang="es-ES" sz="2000" dirty="0">
                <a:effectLst/>
                <a:ea typeface="Calibri" panose="020F0502020204030204" pitchFamily="34" charset="0"/>
                <a:cs typeface="Raavi" panose="020B0502040204020203" pitchFamily="34" charset="0"/>
              </a:rPr>
              <a:t>,</a:t>
            </a:r>
          </a:p>
          <a:p>
            <a:pPr marL="342900" lvl="0" indent="-3429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es-ES" sz="2000" dirty="0">
                <a:effectLst/>
                <a:ea typeface="Calibri" panose="020F0502020204030204" pitchFamily="34" charset="0"/>
                <a:cs typeface="Raavi" panose="020B0502040204020203" pitchFamily="34" charset="0"/>
              </a:rPr>
              <a:t>desulfuración, 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sz="2000" dirty="0">
                <a:effectLst/>
                <a:ea typeface="Calibri" panose="020F0502020204030204" pitchFamily="34" charset="0"/>
                <a:cs typeface="Raavi" panose="020B0502040204020203" pitchFamily="34" charset="0"/>
              </a:rPr>
              <a:t>Incidencias</a:t>
            </a:r>
            <a:r>
              <a:rPr lang="es-ES" sz="2000" dirty="0">
                <a:ea typeface="Calibri" panose="020F0502020204030204" pitchFamily="34" charset="0"/>
                <a:cs typeface="Raavi" panose="020B0502040204020203" pitchFamily="34" charset="0"/>
              </a:rPr>
              <a:t>.</a:t>
            </a:r>
            <a:endParaRPr lang="es-ES" sz="2000" dirty="0">
              <a:effectLst/>
              <a:ea typeface="Calibri" panose="020F0502020204030204" pitchFamily="34" charset="0"/>
              <a:cs typeface="Raavi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C99E6A8-DBFF-3F71-7999-F1A36744EB79}"/>
              </a:ext>
            </a:extLst>
          </p:cNvPr>
          <p:cNvSpPr txBox="1"/>
          <p:nvPr/>
        </p:nvSpPr>
        <p:spPr>
          <a:xfrm>
            <a:off x="3193513" y="4282884"/>
            <a:ext cx="4572000" cy="1200329"/>
          </a:xfrm>
          <a:prstGeom prst="rect">
            <a:avLst/>
          </a:prstGeom>
          <a:solidFill>
            <a:srgbClr val="FFFFCC">
              <a:alpha val="87059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s-ES" sz="1800" b="0" dirty="0">
                <a:effectLst/>
                <a:latin typeface="Tenorite Display" panose="00000500000000000000" pitchFamily="2" charset="0"/>
                <a:ea typeface="KaiTi" panose="02010609060101010101" pitchFamily="49" charset="-122"/>
                <a:cs typeface="Raavi" panose="020B0502040204020203" pitchFamily="34" charset="0"/>
              </a:rPr>
              <a:t>Recuerde que la información sobre emisiones a la atmósfera de a nivel de planta (GIC) y de complejo industrial guarda relación y, por tanto, debe ser coherente. </a:t>
            </a:r>
            <a:endParaRPr lang="es-ES" b="0" dirty="0"/>
          </a:p>
        </p:txBody>
      </p:sp>
    </p:spTree>
    <p:extLst>
      <p:ext uri="{BB962C8B-B14F-4D97-AF65-F5344CB8AC3E}">
        <p14:creationId xmlns:p14="http://schemas.microsoft.com/office/powerpoint/2010/main" val="2003356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A61827D-3DF5-BE09-D2AF-318D518EF078}"/>
              </a:ext>
            </a:extLst>
          </p:cNvPr>
          <p:cNvSpPr/>
          <p:nvPr/>
        </p:nvSpPr>
        <p:spPr>
          <a:xfrm>
            <a:off x="357808" y="386798"/>
            <a:ext cx="8786191" cy="885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35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36C8BF9-4B94-0DA6-08DC-F5799D395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73" y="579434"/>
            <a:ext cx="8305720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800" b="1" dirty="0">
                <a:solidFill>
                  <a:srgbClr val="800000"/>
                </a:solidFill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Otra información de interés en la guía</a:t>
            </a:r>
            <a:endParaRPr lang="es-ES" altLang="es-ES" sz="1050" i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4B4E14C-9BCD-FB3A-E2EF-859487428E70}"/>
              </a:ext>
            </a:extLst>
          </p:cNvPr>
          <p:cNvGrpSpPr/>
          <p:nvPr/>
        </p:nvGrpSpPr>
        <p:grpSpPr>
          <a:xfrm>
            <a:off x="211176" y="1464845"/>
            <a:ext cx="4104346" cy="4303019"/>
            <a:chOff x="211176" y="1545606"/>
            <a:chExt cx="5086350" cy="5332558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0F47A38-9539-A009-C957-2FBFA85A6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176" y="1545606"/>
              <a:ext cx="5086350" cy="249555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E4AF1009-D572-4A83-853B-549F5BB60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176" y="4041156"/>
              <a:ext cx="5086350" cy="2837008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93EEE484-32E4-C83B-FEA7-89B6EABBA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921" y="2167935"/>
            <a:ext cx="3350943" cy="35999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9FC7BAE-9C5F-D1EB-2BB4-4806C5E9E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539" y="1467978"/>
            <a:ext cx="1987705" cy="63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0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307FAFC-7C8D-BFF5-32F5-33DCFA4F0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26" y="528967"/>
            <a:ext cx="2952750" cy="9048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8C34F0-EEB3-106B-A12B-0EAA9D2BC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614488"/>
            <a:ext cx="3870402" cy="24404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6AE89B8-BB1B-6078-5E20-6707BEF66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934" y="495318"/>
            <a:ext cx="3050205" cy="93852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1DD58A3-0F54-139D-9DAC-66AAF1995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6900" y="1614488"/>
            <a:ext cx="372427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04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3A9C16F-6714-EB60-C3BE-23A80DE7F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214" y="793048"/>
            <a:ext cx="7304049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800" b="1" dirty="0">
                <a:solidFill>
                  <a:srgbClr val="D09E00"/>
                </a:solidFill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Para cualquier duda, consulta o sugerencia</a:t>
            </a:r>
            <a:endParaRPr lang="es-ES" altLang="es-ES" sz="1050" i="1" dirty="0">
              <a:solidFill>
                <a:srgbClr val="D09E00"/>
              </a:solidFill>
              <a:latin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F18BB17-37DF-FFED-5BCB-F6D53153788C}"/>
              </a:ext>
            </a:extLst>
          </p:cNvPr>
          <p:cNvSpPr txBox="1"/>
          <p:nvPr/>
        </p:nvSpPr>
        <p:spPr>
          <a:xfrm>
            <a:off x="1048214" y="2082502"/>
            <a:ext cx="6869152" cy="1476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s-ES" sz="18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Dirección General de Medio Ambiente de la Consejería de Agua, Agricultura, Ganadería, Pesca, Medio Ambiente y Emergencias</a:t>
            </a:r>
          </a:p>
          <a:p>
            <a:pPr marL="342900" lvl="0" indent="-3429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es-ES" sz="1800" dirty="0">
                <a:effectLst/>
                <a:ea typeface="Calibri" panose="020F0502020204030204" pitchFamily="34" charset="0"/>
                <a:cs typeface="Raavi" panose="020B0502040204020203" pitchFamily="34" charset="0"/>
              </a:rPr>
              <a:t>Teléfono: 968 36 20 00 o 012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sz="1800" dirty="0">
                <a:effectLst/>
                <a:ea typeface="Calibri" panose="020F0502020204030204" pitchFamily="34" charset="0"/>
                <a:cs typeface="Raavi" panose="020B0502040204020203" pitchFamily="34" charset="0"/>
              </a:rPr>
              <a:t>Correo electrónico: </a:t>
            </a:r>
            <a:r>
              <a:rPr lang="es-ES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Raavi" panose="020B0502040204020203" pitchFamily="34" charset="0"/>
                <a:hlinkClick r:id="rId2"/>
              </a:rPr>
              <a:t>info_registroemisiones_prtr@listas.carm.es</a:t>
            </a:r>
            <a:endParaRPr lang="es-ES" sz="1800" dirty="0">
              <a:effectLst/>
              <a:ea typeface="Calibri" panose="020F0502020204030204" pitchFamily="34" charset="0"/>
              <a:cs typeface="Raavi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680A0D-C135-7841-56CD-69B77DD0E0DB}"/>
              </a:ext>
            </a:extLst>
          </p:cNvPr>
          <p:cNvSpPr txBox="1"/>
          <p:nvPr/>
        </p:nvSpPr>
        <p:spPr>
          <a:xfrm>
            <a:off x="486902" y="1682392"/>
            <a:ext cx="57689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ea typeface="KaiTi" panose="02010609060101010101" pitchFamily="49" charset="-122"/>
                <a:cs typeface="Raavi" panose="020B0502040204020203" pitchFamily="34" charset="0"/>
              </a:rPr>
              <a:t>Autoridad competente de la Región de Murcia:</a:t>
            </a:r>
            <a:endParaRPr lang="es-ES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0BCED-75F4-EB40-0FD8-9A588E6C691A}"/>
              </a:ext>
            </a:extLst>
          </p:cNvPr>
          <p:cNvSpPr txBox="1"/>
          <p:nvPr/>
        </p:nvSpPr>
        <p:spPr>
          <a:xfrm>
            <a:off x="486902" y="4087731"/>
            <a:ext cx="57689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ea typeface="KaiTi" panose="02010609060101010101" pitchFamily="49" charset="-122"/>
                <a:cs typeface="Raavi" panose="020B0502040204020203" pitchFamily="34" charset="0"/>
              </a:rPr>
              <a:t>PRTR-España: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3643092-2C78-B9D2-57E3-831B4CEB3BF4}"/>
              </a:ext>
            </a:extLst>
          </p:cNvPr>
          <p:cNvSpPr txBox="1"/>
          <p:nvPr/>
        </p:nvSpPr>
        <p:spPr>
          <a:xfrm>
            <a:off x="1048214" y="4487841"/>
            <a:ext cx="6869152" cy="734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es-ES" sz="1800" dirty="0">
                <a:effectLst/>
                <a:ea typeface="Calibri" panose="020F0502020204030204" pitchFamily="34" charset="0"/>
                <a:cs typeface="Raavi" panose="020B0502040204020203" pitchFamily="34" charset="0"/>
              </a:rPr>
              <a:t>Teléfono: 91 749 91 30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sz="1800" dirty="0">
                <a:effectLst/>
                <a:ea typeface="Calibri" panose="020F0502020204030204" pitchFamily="34" charset="0"/>
                <a:cs typeface="Raavi" panose="020B0502040204020203" pitchFamily="34" charset="0"/>
              </a:rPr>
              <a:t>Correo electrónico: </a:t>
            </a:r>
            <a:r>
              <a:rPr lang="es-ES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Raavi" panose="020B0502040204020203" pitchFamily="34" charset="0"/>
              </a:rPr>
              <a:t>info@prtr</a:t>
            </a:r>
            <a:r>
              <a:rPr lang="es-ES" u="sng" dirty="0">
                <a:solidFill>
                  <a:srgbClr val="0563C1"/>
                </a:solidFill>
                <a:ea typeface="Calibri" panose="020F0502020204030204" pitchFamily="34" charset="0"/>
                <a:cs typeface="Raavi" panose="020B0502040204020203" pitchFamily="34" charset="0"/>
              </a:rPr>
              <a:t>-es.es</a:t>
            </a:r>
            <a:endParaRPr lang="es-ES" sz="1800" dirty="0">
              <a:effectLst/>
              <a:ea typeface="Calibri" panose="020F0502020204030204" pitchFamily="34" charset="0"/>
              <a:cs typeface="Raav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9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7A8BBE1-95A5-365C-A7F9-11C983EEC535}"/>
              </a:ext>
            </a:extLst>
          </p:cNvPr>
          <p:cNvSpPr/>
          <p:nvPr/>
        </p:nvSpPr>
        <p:spPr>
          <a:xfrm>
            <a:off x="357808" y="386798"/>
            <a:ext cx="8786191" cy="885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05AADA-4991-6021-D1FE-55573186B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88" y="579434"/>
            <a:ext cx="8421229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800" b="1" dirty="0">
                <a:solidFill>
                  <a:srgbClr val="800000"/>
                </a:solidFill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Objetivo de la guía</a:t>
            </a:r>
            <a:endParaRPr lang="es-ES" altLang="es-ES" sz="1050" i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CA2C56-84CF-0B42-0D2B-8A94B4362B03}"/>
              </a:ext>
            </a:extLst>
          </p:cNvPr>
          <p:cNvSpPr txBox="1"/>
          <p:nvPr/>
        </p:nvSpPr>
        <p:spPr>
          <a:xfrm>
            <a:off x="1890944" y="1673893"/>
            <a:ext cx="69334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Apoyo y orientación </a:t>
            </a:r>
            <a:r>
              <a:rPr lang="es-ES" dirty="0"/>
              <a:t>a los titulares de los complejos e instalaciones industriales de la Región de Murcia para realizar el </a:t>
            </a:r>
            <a:r>
              <a:rPr lang="es-ES" sz="2000" b="1" dirty="0"/>
              <a:t>registro y la notificación anual de la información relativa a sus emisiones y transferencias de contaminantes</a:t>
            </a:r>
            <a:r>
              <a:rPr lang="es-ES" dirty="0"/>
              <a:t>, así como a los datos relativos a otros requerimientos ambientales (datos específicos de grandes instalaciones de combustión y aplicación DEI).</a:t>
            </a:r>
          </a:p>
        </p:txBody>
      </p:sp>
      <p:pic>
        <p:nvPicPr>
          <p:cNvPr id="7" name="Gráfico 6" descr="Diana con relleno sólido">
            <a:extLst>
              <a:ext uri="{FF2B5EF4-FFF2-40B4-BE49-F238E27FC236}">
                <a16:creationId xmlns:a16="http://schemas.microsoft.com/office/drawing/2014/main" id="{47F86DFE-9AEC-8F2B-D3F9-1A1E517A5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186" y="1673893"/>
            <a:ext cx="1102081" cy="110208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CD306DF-9734-D3A6-DC27-55A9547B9AE1}"/>
              </a:ext>
            </a:extLst>
          </p:cNvPr>
          <p:cNvSpPr txBox="1"/>
          <p:nvPr/>
        </p:nvSpPr>
        <p:spPr>
          <a:xfrm>
            <a:off x="357808" y="3953014"/>
            <a:ext cx="6680447" cy="1477328"/>
          </a:xfrm>
          <a:prstGeom prst="rect">
            <a:avLst/>
          </a:prstGeom>
          <a:solidFill>
            <a:srgbClr val="FFFFCC">
              <a:alpha val="87059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S" b="1" dirty="0"/>
              <a:t>RECORDATORIO: </a:t>
            </a:r>
            <a:r>
              <a:rPr lang="es-ES" dirty="0"/>
              <a:t>Según el Reglamento E-PRTR, </a:t>
            </a:r>
            <a:r>
              <a:rPr lang="es-ES" u="sng" dirty="0"/>
              <a:t>el titular de cada complejo industrial se asegurará de la calidad </a:t>
            </a:r>
            <a:r>
              <a:rPr lang="es-ES" dirty="0"/>
              <a:t>de la información por él comunicada y </a:t>
            </a:r>
            <a:r>
              <a:rPr lang="es-ES" u="sng" dirty="0"/>
              <a:t>las autoridades competentes evaluarán la calidad </a:t>
            </a:r>
            <a:r>
              <a:rPr lang="es-ES" dirty="0"/>
              <a:t>de los datos comunicados, especialmente respecto a su exhaustividad, coherencia y credibilidad.</a:t>
            </a:r>
          </a:p>
        </p:txBody>
      </p:sp>
    </p:spTree>
    <p:extLst>
      <p:ext uri="{BB962C8B-B14F-4D97-AF65-F5344CB8AC3E}">
        <p14:creationId xmlns:p14="http://schemas.microsoft.com/office/powerpoint/2010/main" val="2968624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B191B4B-244A-4126-5DDC-101AE049C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214" y="793048"/>
            <a:ext cx="7304049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800" b="1" dirty="0">
                <a:solidFill>
                  <a:srgbClr val="D09E00"/>
                </a:solidFill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Puede acceder a la guía en:</a:t>
            </a:r>
            <a:endParaRPr lang="es-ES" altLang="es-ES" sz="1050" i="1" dirty="0">
              <a:solidFill>
                <a:srgbClr val="D09E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6E43F1-C518-F4EE-55F7-11DEB7EBD3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61"/>
          <a:stretch/>
        </p:blipFill>
        <p:spPr>
          <a:xfrm>
            <a:off x="1431672" y="1474839"/>
            <a:ext cx="6518787" cy="28287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252ACC2-7DF8-B445-6080-68A51E8D7C6B}"/>
              </a:ext>
            </a:extLst>
          </p:cNvPr>
          <p:cNvSpPr txBox="1"/>
          <p:nvPr/>
        </p:nvSpPr>
        <p:spPr>
          <a:xfrm>
            <a:off x="1312606" y="4736830"/>
            <a:ext cx="65187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hlinkClick r:id="rId3"/>
              </a:rPr>
              <a:t>https://calidadambiental.carm.es/publicacion-202212014/</a:t>
            </a:r>
            <a:r>
              <a:rPr lang="es-E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3165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94C1E17-D938-B143-19B3-D9674FDA8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85" y="2834836"/>
            <a:ext cx="8421229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4000" b="1" dirty="0">
                <a:solidFill>
                  <a:srgbClr val="800000"/>
                </a:solidFill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Muchas gracias por su atención</a:t>
            </a:r>
            <a:endParaRPr lang="es-ES" altLang="es-ES" sz="1400" i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70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A1CF333-BC50-5775-69B8-7C793B2EF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88" y="518923"/>
            <a:ext cx="8421229" cy="9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800" b="1" dirty="0">
                <a:solidFill>
                  <a:srgbClr val="800000"/>
                </a:solidFill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Órganos competentes de la validación de la calidad de los datos notificados</a:t>
            </a:r>
            <a:endParaRPr lang="es-ES" altLang="es-ES" sz="1050" i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BB7320-F33F-309A-DA10-8D836F7D65BC}"/>
              </a:ext>
            </a:extLst>
          </p:cNvPr>
          <p:cNvSpPr txBox="1"/>
          <p:nvPr/>
        </p:nvSpPr>
        <p:spPr>
          <a:xfrm>
            <a:off x="289931" y="2398938"/>
            <a:ext cx="4572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/>
          </a:lstStyle>
          <a:p>
            <a:pPr algn="l"/>
            <a:r>
              <a:rPr lang="es-ES" dirty="0"/>
              <a:t>Dirección General de Medio Ambiente de la Consejería de Agua, Agricultura, Ganadería, Pesca, Medio Ambiente y Emergencias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42499D-CB4F-915F-F750-2D64047CA246}"/>
              </a:ext>
            </a:extLst>
          </p:cNvPr>
          <p:cNvSpPr txBox="1"/>
          <p:nvPr/>
        </p:nvSpPr>
        <p:spPr>
          <a:xfrm>
            <a:off x="289931" y="4408281"/>
            <a:ext cx="457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/>
          </a:lstStyle>
          <a:p>
            <a:pPr algn="l"/>
            <a:r>
              <a:rPr lang="es-ES" dirty="0"/>
              <a:t>Confederación Hidrográfica del Segura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7D7F5F8C-58A5-F2C3-0DEC-80F7E9C94D7B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4861931" y="2860603"/>
            <a:ext cx="787259" cy="27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513A4055-F464-4C7D-6C8F-1E59D2B9A3C7}"/>
              </a:ext>
            </a:extLst>
          </p:cNvPr>
          <p:cNvSpPr txBox="1"/>
          <p:nvPr/>
        </p:nvSpPr>
        <p:spPr>
          <a:xfrm>
            <a:off x="5649190" y="2426083"/>
            <a:ext cx="3312327" cy="92333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000000"/>
                </a:solidFill>
                <a:effectLst/>
              </a:rPr>
              <a:t>Emisiones al aire, indirectas al agua, al suelo y transferencias de residuos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DFA37F9-E96C-9A18-99F4-C1C905B8E6F9}"/>
              </a:ext>
            </a:extLst>
          </p:cNvPr>
          <p:cNvSpPr txBox="1"/>
          <p:nvPr/>
        </p:nvSpPr>
        <p:spPr>
          <a:xfrm>
            <a:off x="5649190" y="4100226"/>
            <a:ext cx="3312327" cy="120032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000000"/>
                </a:solidFill>
                <a:effectLst/>
              </a:rPr>
              <a:t>Emisiones a cuenca intercomunitaria de titularidad estatal (dominio público hidráulico)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68BBFE13-390A-217F-FAD5-FE0D155D662B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861931" y="4700390"/>
            <a:ext cx="787259" cy="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98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723E3DD-9A7B-CC3E-0FD6-32FA2BE2BF5F}"/>
              </a:ext>
            </a:extLst>
          </p:cNvPr>
          <p:cNvSpPr/>
          <p:nvPr/>
        </p:nvSpPr>
        <p:spPr>
          <a:xfrm>
            <a:off x="357808" y="386798"/>
            <a:ext cx="8786191" cy="885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35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81B52BA-C763-56AA-D3CF-5012F24EC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88" y="579434"/>
            <a:ext cx="8421229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800" b="1" dirty="0">
                <a:solidFill>
                  <a:srgbClr val="800000"/>
                </a:solidFill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Registro, notificación y plazos</a:t>
            </a:r>
            <a:endParaRPr lang="es-ES" altLang="es-ES" sz="1050" i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2FB113-04B7-8592-0B15-2F48515CA2A2}"/>
              </a:ext>
            </a:extLst>
          </p:cNvPr>
          <p:cNvSpPr txBox="1"/>
          <p:nvPr/>
        </p:nvSpPr>
        <p:spPr>
          <a:xfrm>
            <a:off x="2512381" y="1643192"/>
            <a:ext cx="65339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Complejos industriales que realizan, al menos, una de las actividades industriales incluidas en el anejo 5 del Real Decreto 815/2013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63A2BFB-F119-B7E5-E08B-F74E73389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88" y="1643192"/>
            <a:ext cx="1517851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800" b="1" dirty="0">
                <a:solidFill>
                  <a:srgbClr val="800000"/>
                </a:solidFill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¿Quién?</a:t>
            </a:r>
            <a:endParaRPr lang="es-ES" altLang="es-ES" sz="1050" i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667C33C-800A-9399-B97E-628C7DE05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88" y="2769282"/>
            <a:ext cx="1759029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800" b="1" dirty="0">
                <a:solidFill>
                  <a:srgbClr val="800000"/>
                </a:solidFill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¿Cuándo?</a:t>
            </a:r>
            <a:endParaRPr lang="es-ES" altLang="es-ES" sz="1050" i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A827AA-B017-AC14-E9D0-620D6DCEC700}"/>
              </a:ext>
            </a:extLst>
          </p:cNvPr>
          <p:cNvSpPr txBox="1"/>
          <p:nvPr/>
        </p:nvSpPr>
        <p:spPr>
          <a:xfrm>
            <a:off x="2539013" y="2822407"/>
            <a:ext cx="65339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Del 1 de enero al último día de febrero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FD6087B-9911-69A3-4724-8A4758533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88" y="3864440"/>
            <a:ext cx="1759029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800" b="1" dirty="0">
                <a:solidFill>
                  <a:srgbClr val="800000"/>
                </a:solidFill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¿Dónde?</a:t>
            </a:r>
            <a:endParaRPr lang="es-ES" altLang="es-ES" sz="1050" i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5106C48-60F9-9229-CDD1-5D020C37D245}"/>
              </a:ext>
            </a:extLst>
          </p:cNvPr>
          <p:cNvSpPr txBox="1"/>
          <p:nvPr/>
        </p:nvSpPr>
        <p:spPr>
          <a:xfrm>
            <a:off x="887766" y="4524564"/>
            <a:ext cx="2041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https://prtr-es.es/</a:t>
            </a:r>
            <a:r>
              <a:rPr lang="es-ES" dirty="0"/>
              <a:t> 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42CC410E-D17F-ED93-FBBE-B93DAA5025CE}"/>
              </a:ext>
            </a:extLst>
          </p:cNvPr>
          <p:cNvGrpSpPr/>
          <p:nvPr/>
        </p:nvGrpSpPr>
        <p:grpSpPr>
          <a:xfrm>
            <a:off x="3499283" y="3645145"/>
            <a:ext cx="4095830" cy="2497501"/>
            <a:chOff x="0" y="0"/>
            <a:chExt cx="6107611" cy="3364230"/>
          </a:xfrm>
        </p:grpSpPr>
        <p:pic>
          <p:nvPicPr>
            <p:cNvPr id="12" name="Imagen 11" descr="Interfaz de usuario gráfica&#10;&#10;Descripción generada automáticamente">
              <a:extLst>
                <a:ext uri="{FF2B5EF4-FFF2-40B4-BE49-F238E27FC236}">
                  <a16:creationId xmlns:a16="http://schemas.microsoft.com/office/drawing/2014/main" id="{055D243A-BAB5-4307-335C-3D70E0CBA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3394075" cy="2633980"/>
            </a:xfrm>
            <a:prstGeom prst="rect">
              <a:avLst/>
            </a:prstGeom>
          </p:spPr>
        </p:pic>
        <p:pic>
          <p:nvPicPr>
            <p:cNvPr id="13" name="Imagen 12" descr="Interfaz de usuario gráfica, Texto, Aplicación, Correo electrónico&#10;&#10;Descripción generada automáticamente">
              <a:extLst>
                <a:ext uri="{FF2B5EF4-FFF2-40B4-BE49-F238E27FC236}">
                  <a16:creationId xmlns:a16="http://schemas.microsoft.com/office/drawing/2014/main" id="{320016AB-4D5C-E29F-D501-05424DDB1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3071" y="876300"/>
              <a:ext cx="3304540" cy="2487930"/>
            </a:xfrm>
            <a:prstGeom prst="rect">
              <a:avLst/>
            </a:prstGeom>
          </p:spPr>
        </p:pic>
      </p:grpSp>
      <p:sp>
        <p:nvSpPr>
          <p:cNvPr id="4" name="Elipse 3">
            <a:extLst>
              <a:ext uri="{FF2B5EF4-FFF2-40B4-BE49-F238E27FC236}">
                <a16:creationId xmlns:a16="http://schemas.microsoft.com/office/drawing/2014/main" id="{0627A853-DE56-AE3F-E48B-CB462F2178D0}"/>
              </a:ext>
            </a:extLst>
          </p:cNvPr>
          <p:cNvSpPr/>
          <p:nvPr/>
        </p:nvSpPr>
        <p:spPr>
          <a:xfrm>
            <a:off x="5379053" y="5272140"/>
            <a:ext cx="1358193" cy="65678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96699AE3-3F7D-49A8-461B-B4849D96D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0190" y="3508083"/>
            <a:ext cx="2531327" cy="57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ES" sz="2400" b="1" dirty="0"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MANUALES</a:t>
            </a:r>
            <a:endParaRPr lang="es-ES" altLang="es-ES" sz="1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9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F322142-E5F3-2B03-0BDE-5FF123AF3D17}"/>
              </a:ext>
            </a:extLst>
          </p:cNvPr>
          <p:cNvSpPr/>
          <p:nvPr/>
        </p:nvSpPr>
        <p:spPr>
          <a:xfrm>
            <a:off x="357808" y="386798"/>
            <a:ext cx="8786191" cy="885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35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C5390C2-0859-597B-CF05-A9BCA2DDA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08" y="579434"/>
            <a:ext cx="8786191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800" b="1" dirty="0">
                <a:solidFill>
                  <a:srgbClr val="800000"/>
                </a:solidFill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Información a suministrar: DATOS ADMINISTRATIVOS</a:t>
            </a:r>
            <a:endParaRPr lang="es-ES" altLang="es-ES" sz="1050" i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AD58C12D-6CE2-46D0-49E7-0DD5225378D0}"/>
              </a:ext>
            </a:extLst>
          </p:cNvPr>
          <p:cNvGrpSpPr/>
          <p:nvPr/>
        </p:nvGrpSpPr>
        <p:grpSpPr>
          <a:xfrm>
            <a:off x="90179" y="1616680"/>
            <a:ext cx="5759982" cy="1200329"/>
            <a:chOff x="90179" y="1616680"/>
            <a:chExt cx="5759982" cy="1200329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BC8826E-0255-5C15-31F8-294084CAFBDF}"/>
                </a:ext>
              </a:extLst>
            </p:cNvPr>
            <p:cNvSpPr/>
            <p:nvPr/>
          </p:nvSpPr>
          <p:spPr>
            <a:xfrm>
              <a:off x="90179" y="1616680"/>
              <a:ext cx="5759982" cy="1200329"/>
            </a:xfrm>
            <a:prstGeom prst="rect">
              <a:avLst/>
            </a:prstGeom>
            <a:solidFill>
              <a:srgbClr val="0066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3F11AF3F-BDA3-AED7-5632-F1A202940694}"/>
                </a:ext>
              </a:extLst>
            </p:cNvPr>
            <p:cNvSpPr txBox="1"/>
            <p:nvPr/>
          </p:nvSpPr>
          <p:spPr>
            <a:xfrm>
              <a:off x="90179" y="1651974"/>
              <a:ext cx="1862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NIVEL COMPLEJO INDUSTRIAL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9BD102BB-7454-029B-9AFF-F80EB7FF3250}"/>
                </a:ext>
              </a:extLst>
            </p:cNvPr>
            <p:cNvSpPr txBox="1"/>
            <p:nvPr/>
          </p:nvSpPr>
          <p:spPr>
            <a:xfrm>
              <a:off x="2163337" y="1616680"/>
              <a:ext cx="264354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Identificación y ubicación</a:t>
              </a:r>
            </a:p>
            <a:p>
              <a:r>
                <a:rPr lang="es-ES" dirty="0"/>
                <a:t>Estado de funcionamiento</a:t>
              </a:r>
            </a:p>
            <a:p>
              <a:r>
                <a:rPr lang="es-ES" dirty="0"/>
                <a:t>Actividad industrial</a:t>
              </a:r>
            </a:p>
            <a:p>
              <a:r>
                <a:rPr lang="es-ES" dirty="0"/>
                <a:t>Datos de contacto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352EB059-A246-6AFB-4458-5A3C2D8CD890}"/>
              </a:ext>
            </a:extLst>
          </p:cNvPr>
          <p:cNvGrpSpPr/>
          <p:nvPr/>
        </p:nvGrpSpPr>
        <p:grpSpPr>
          <a:xfrm>
            <a:off x="412725" y="2863454"/>
            <a:ext cx="5465251" cy="1200329"/>
            <a:chOff x="814166" y="2807698"/>
            <a:chExt cx="5465251" cy="1200329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2E5610F-ED4E-E41E-E118-9A4776ED1FAC}"/>
                </a:ext>
              </a:extLst>
            </p:cNvPr>
            <p:cNvSpPr/>
            <p:nvPr/>
          </p:nvSpPr>
          <p:spPr>
            <a:xfrm>
              <a:off x="814166" y="2807698"/>
              <a:ext cx="5437436" cy="1200329"/>
            </a:xfrm>
            <a:prstGeom prst="rect">
              <a:avLst/>
            </a:prstGeom>
            <a:solidFill>
              <a:srgbClr val="006600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3580D346-9D55-2000-279F-595A33DBA70C}"/>
                </a:ext>
              </a:extLst>
            </p:cNvPr>
            <p:cNvSpPr txBox="1"/>
            <p:nvPr/>
          </p:nvSpPr>
          <p:spPr>
            <a:xfrm>
              <a:off x="814166" y="2849698"/>
              <a:ext cx="1862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NIVEL INSTALACIÓN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B08A5ADF-4E29-D235-125E-5066CF0008F5}"/>
                </a:ext>
              </a:extLst>
            </p:cNvPr>
            <p:cNvSpPr txBox="1"/>
            <p:nvPr/>
          </p:nvSpPr>
          <p:spPr>
            <a:xfrm>
              <a:off x="2759864" y="2807698"/>
              <a:ext cx="351955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Datos generales (funcionamiento…)</a:t>
              </a:r>
            </a:p>
            <a:p>
              <a:r>
                <a:rPr lang="es-ES" dirty="0"/>
                <a:t>Requisitos legales</a:t>
              </a:r>
            </a:p>
            <a:p>
              <a:r>
                <a:rPr lang="es-ES" dirty="0"/>
                <a:t>Datos de AAI</a:t>
              </a:r>
            </a:p>
            <a:p>
              <a:r>
                <a:rPr lang="es-ES" dirty="0"/>
                <a:t>Información inspecciones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E6E1099-24A5-9489-D75B-AF019E2B892C}"/>
              </a:ext>
            </a:extLst>
          </p:cNvPr>
          <p:cNvGrpSpPr/>
          <p:nvPr/>
        </p:nvGrpSpPr>
        <p:grpSpPr>
          <a:xfrm>
            <a:off x="730826" y="4129651"/>
            <a:ext cx="5119335" cy="1111669"/>
            <a:chOff x="1121119" y="4085046"/>
            <a:chExt cx="5119335" cy="1200879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F68F6BC-7953-B524-FB1F-F46795F2FD13}"/>
                </a:ext>
              </a:extLst>
            </p:cNvPr>
            <p:cNvSpPr/>
            <p:nvPr/>
          </p:nvSpPr>
          <p:spPr>
            <a:xfrm>
              <a:off x="1121119" y="4085596"/>
              <a:ext cx="5119335" cy="1200329"/>
            </a:xfrm>
            <a:prstGeom prst="rect">
              <a:avLst/>
            </a:prstGeom>
            <a:solidFill>
              <a:srgbClr val="33CC33">
                <a:alpha val="2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AF395813-2905-1597-AB22-309D660219B3}"/>
                </a:ext>
              </a:extLst>
            </p:cNvPr>
            <p:cNvSpPr txBox="1"/>
            <p:nvPr/>
          </p:nvSpPr>
          <p:spPr>
            <a:xfrm>
              <a:off x="1121119" y="4085321"/>
              <a:ext cx="18622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NIVEL PLANTA </a:t>
              </a:r>
              <a:r>
                <a:rPr lang="es-ES" sz="1400" dirty="0"/>
                <a:t>(GIC, plantas incineración o </a:t>
              </a:r>
              <a:r>
                <a:rPr lang="es-ES" sz="1400" dirty="0" err="1"/>
                <a:t>coincineración</a:t>
              </a:r>
              <a:r>
                <a:rPr lang="es-ES" sz="1400" dirty="0"/>
                <a:t>)</a:t>
              </a:r>
              <a:endParaRPr lang="es-ES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1AA1CE25-9FA4-B2C0-8BEF-F7401E0D2272}"/>
                </a:ext>
              </a:extLst>
            </p:cNvPr>
            <p:cNvSpPr txBox="1"/>
            <p:nvPr/>
          </p:nvSpPr>
          <p:spPr>
            <a:xfrm>
              <a:off x="2983372" y="4085046"/>
              <a:ext cx="26435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Estado de funcionamiento</a:t>
              </a:r>
            </a:p>
            <a:p>
              <a:r>
                <a:rPr lang="es-ES" dirty="0"/>
                <a:t>Información específica</a:t>
              </a:r>
            </a:p>
          </p:txBody>
        </p:sp>
      </p:grpSp>
      <p:sp>
        <p:nvSpPr>
          <p:cNvPr id="15" name="Rectangle 3">
            <a:extLst>
              <a:ext uri="{FF2B5EF4-FFF2-40B4-BE49-F238E27FC236}">
                <a16:creationId xmlns:a16="http://schemas.microsoft.com/office/drawing/2014/main" id="{F06A78C6-07F4-C93D-6B37-8B1882789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897" y="1975139"/>
            <a:ext cx="2531327" cy="168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ES" sz="2400" b="1" dirty="0"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REVISIÓN,</a:t>
            </a:r>
          </a:p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ES" sz="2400" b="1" dirty="0"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ACTUALIZACIÓN Y COHERENCIA</a:t>
            </a:r>
            <a:endParaRPr lang="es-ES" altLang="es-ES" sz="1000" b="1" dirty="0">
              <a:latin typeface="Arial" panose="020B0604020202020204" pitchFamily="34" charset="0"/>
            </a:endParaRPr>
          </a:p>
        </p:txBody>
      </p:sp>
      <p:pic>
        <p:nvPicPr>
          <p:cNvPr id="16" name="Gráfico 15" descr="Lista de comprobación con relleno sólido">
            <a:extLst>
              <a:ext uri="{FF2B5EF4-FFF2-40B4-BE49-F238E27FC236}">
                <a16:creationId xmlns:a16="http://schemas.microsoft.com/office/drawing/2014/main" id="{23621CDD-5BD4-56DB-8835-567C5A32D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52885" y="3910200"/>
            <a:ext cx="1085232" cy="108523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665BC850-D078-FB19-90ED-CAA064B18214}"/>
              </a:ext>
            </a:extLst>
          </p:cNvPr>
          <p:cNvSpPr txBox="1"/>
          <p:nvPr/>
        </p:nvSpPr>
        <p:spPr>
          <a:xfrm>
            <a:off x="234061" y="5362640"/>
            <a:ext cx="889650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600" dirty="0"/>
              <a:t>Trámite “Aportación de información complementaria para comprobación de calidad de los datos aportados al Registro Estatal de Emisiones y Fuentes Contaminantes (PRTR-España) (</a:t>
            </a:r>
            <a:r>
              <a:rPr lang="es-ES" sz="1600" dirty="0">
                <a:hlinkClick r:id="rId5"/>
              </a:rPr>
              <a:t>código 3539</a:t>
            </a:r>
            <a:r>
              <a:rPr lang="es-E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288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F322142-E5F3-2B03-0BDE-5FF123AF3D17}"/>
              </a:ext>
            </a:extLst>
          </p:cNvPr>
          <p:cNvSpPr/>
          <p:nvPr/>
        </p:nvSpPr>
        <p:spPr>
          <a:xfrm>
            <a:off x="357808" y="386798"/>
            <a:ext cx="8786191" cy="885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35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C5390C2-0859-597B-CF05-A9BCA2DDA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49" y="579434"/>
            <a:ext cx="8523795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800" b="1" dirty="0">
                <a:solidFill>
                  <a:srgbClr val="800000"/>
                </a:solidFill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Información a suministrar: DATOS TEMÁTICOS PRTR</a:t>
            </a:r>
            <a:endParaRPr lang="es-ES" altLang="es-ES" sz="1050" i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876E5F3-E374-EF5B-7FEB-6A47742C6C82}"/>
              </a:ext>
            </a:extLst>
          </p:cNvPr>
          <p:cNvSpPr/>
          <p:nvPr/>
        </p:nvSpPr>
        <p:spPr>
          <a:xfrm>
            <a:off x="446049" y="1513725"/>
            <a:ext cx="7411583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0">
              <a:lnSpc>
                <a:spcPct val="90000"/>
              </a:lnSpc>
              <a:spcBef>
                <a:spcPct val="0"/>
              </a:spcBef>
              <a:defRPr/>
            </a:pPr>
            <a:r>
              <a:rPr lang="es-ES" sz="2400" b="1" spc="-6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EMISIONES Y TRANSFERENCIAS DE RESIDUOS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E1E4A6B-6A3B-27C5-5FFC-B13F926B8777}"/>
              </a:ext>
            </a:extLst>
          </p:cNvPr>
          <p:cNvSpPr txBox="1"/>
          <p:nvPr/>
        </p:nvSpPr>
        <p:spPr>
          <a:xfrm>
            <a:off x="209489" y="1928044"/>
            <a:ext cx="7499824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effectLst/>
                <a:ea typeface="Calibri" panose="020F0502020204030204" pitchFamily="34" charset="0"/>
                <a:cs typeface="Raavi" panose="020B0502040204020203" pitchFamily="34" charset="0"/>
              </a:rPr>
              <a:t>Notificar </a:t>
            </a:r>
            <a:r>
              <a:rPr lang="es-ES" sz="2000" dirty="0">
                <a:ea typeface="Calibri" panose="020F0502020204030204" pitchFamily="34" charset="0"/>
                <a:cs typeface="Raavi" panose="020B0502040204020203" pitchFamily="34" charset="0"/>
              </a:rPr>
              <a:t>la </a:t>
            </a:r>
            <a:r>
              <a:rPr lang="es-ES" sz="2000" b="1" dirty="0">
                <a:ea typeface="Calibri" panose="020F0502020204030204" pitchFamily="34" charset="0"/>
                <a:cs typeface="Raavi" panose="020B0502040204020203" pitchFamily="34" charset="0"/>
              </a:rPr>
              <a:t>can</a:t>
            </a:r>
            <a:r>
              <a:rPr lang="es-ES" sz="2000" b="1" dirty="0">
                <a:effectLst/>
                <a:ea typeface="Calibri" panose="020F0502020204030204" pitchFamily="34" charset="0"/>
                <a:cs typeface="Raavi" panose="020B0502040204020203" pitchFamily="34" charset="0"/>
              </a:rPr>
              <a:t>tidad </a:t>
            </a:r>
            <a:r>
              <a:rPr lang="es-ES" sz="2000" dirty="0">
                <a:effectLst/>
                <a:ea typeface="Calibri" panose="020F0502020204030204" pitchFamily="34" charset="0"/>
                <a:cs typeface="Raavi" panose="020B0502040204020203" pitchFamily="34" charset="0"/>
              </a:rPr>
              <a:t>anual (kg/año para emisiones y t/año para residuos) determinada seg</a:t>
            </a:r>
            <a:r>
              <a:rPr lang="es-ES" sz="2000" dirty="0">
                <a:ea typeface="Calibri" panose="020F0502020204030204" pitchFamily="34" charset="0"/>
                <a:cs typeface="Raavi" panose="020B0502040204020203" pitchFamily="34" charset="0"/>
              </a:rPr>
              <a:t>ún </a:t>
            </a:r>
            <a:r>
              <a:rPr lang="es-ES" sz="2000" b="1" dirty="0">
                <a:effectLst/>
                <a:ea typeface="Calibri" panose="020F0502020204030204" pitchFamily="34" charset="0"/>
                <a:cs typeface="Raavi" panose="020B0502040204020203" pitchFamily="34" charset="0"/>
              </a:rPr>
              <a:t>método</a:t>
            </a:r>
            <a:r>
              <a:rPr lang="es-ES" sz="2000" dirty="0">
                <a:effectLst/>
                <a:ea typeface="Calibri" panose="020F0502020204030204" pitchFamily="34" charset="0"/>
                <a:cs typeface="Raavi" panose="020B0502040204020203" pitchFamily="34" charset="0"/>
              </a:rPr>
              <a:t>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ea typeface="Calibri" panose="020F0502020204030204" pitchFamily="34" charset="0"/>
                <a:cs typeface="Raavi" panose="020B0502040204020203" pitchFamily="34" charset="0"/>
              </a:rPr>
              <a:t>Medido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Calculado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ea typeface="KaiTi" panose="02010609060101010101" pitchFamily="49" charset="-122"/>
                <a:cs typeface="Raavi" panose="020B0502040204020203" pitchFamily="34" charset="0"/>
              </a:rPr>
              <a:t>Estimado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ea typeface="KaiTi" panose="02010609060101010101" pitchFamily="49" charset="-122"/>
                <a:cs typeface="Raavi" panose="020B0502040204020203" pitchFamily="34" charset="0"/>
              </a:rPr>
              <a:t>Información asociada al método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ea typeface="KaiTi" panose="02010609060101010101" pitchFamily="49" charset="-122"/>
                <a:cs typeface="Raavi" panose="020B0502040204020203" pitchFamily="34" charset="0"/>
              </a:rPr>
              <a:t>Justificación</a:t>
            </a:r>
            <a:r>
              <a:rPr lang="es-ES" sz="2000" dirty="0">
                <a:ea typeface="KaiTi" panose="02010609060101010101" pitchFamily="49" charset="-122"/>
                <a:cs typeface="Raavi" panose="020B0502040204020203" pitchFamily="34" charset="0"/>
              </a:rPr>
              <a:t> del dato notificado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C3774E01-21C4-46AC-32CD-D72BD12CB059}"/>
              </a:ext>
            </a:extLst>
          </p:cNvPr>
          <p:cNvSpPr txBox="1"/>
          <p:nvPr/>
        </p:nvSpPr>
        <p:spPr>
          <a:xfrm>
            <a:off x="4946437" y="2623171"/>
            <a:ext cx="4023407" cy="2308324"/>
          </a:xfrm>
          <a:prstGeom prst="rect">
            <a:avLst/>
          </a:prstGeom>
          <a:solidFill>
            <a:srgbClr val="FFFFCC">
              <a:alpha val="87059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s-ES" dirty="0"/>
              <a:t>El titular debe utilizar, al menos, los datos obtenidos en todas las mediciones que deban realizar según se estipule en su autorización ambiental. </a:t>
            </a:r>
            <a:r>
              <a:rPr lang="es-ES" b="0" dirty="0"/>
              <a:t>Para el resto, deberá decidir qué método utiliza para su determinación, teniendo en cuenta que debe aportar la mejor información disponible. </a:t>
            </a:r>
          </a:p>
        </p:txBody>
      </p:sp>
      <p:sp>
        <p:nvSpPr>
          <p:cNvPr id="35" name="Flecha: a la derecha 34">
            <a:extLst>
              <a:ext uri="{FF2B5EF4-FFF2-40B4-BE49-F238E27FC236}">
                <a16:creationId xmlns:a16="http://schemas.microsoft.com/office/drawing/2014/main" id="{D7419BE0-ADD7-9B60-CD4F-8F66F2AECF03}"/>
              </a:ext>
            </a:extLst>
          </p:cNvPr>
          <p:cNvSpPr/>
          <p:nvPr/>
        </p:nvSpPr>
        <p:spPr>
          <a:xfrm>
            <a:off x="3340661" y="3319338"/>
            <a:ext cx="1605776" cy="32896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5E4A29A9-E566-0A78-2730-2049659737AF}"/>
              </a:ext>
            </a:extLst>
          </p:cNvPr>
          <p:cNvSpPr/>
          <p:nvPr/>
        </p:nvSpPr>
        <p:spPr>
          <a:xfrm rot="4333299">
            <a:off x="3571996" y="4284924"/>
            <a:ext cx="1566313" cy="32896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A6EC8B6-5D94-7A12-A674-73E74023BCA3}"/>
              </a:ext>
            </a:extLst>
          </p:cNvPr>
          <p:cNvSpPr txBox="1"/>
          <p:nvPr/>
        </p:nvSpPr>
        <p:spPr>
          <a:xfrm>
            <a:off x="1234760" y="5266794"/>
            <a:ext cx="6395072" cy="646331"/>
          </a:xfrm>
          <a:prstGeom prst="rect">
            <a:avLst/>
          </a:prstGeom>
          <a:solidFill>
            <a:srgbClr val="FFFFCC">
              <a:alpha val="87059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s-ES" dirty="0"/>
              <a:t>Si se utilizan varios métodos, </a:t>
            </a:r>
            <a:r>
              <a:rPr lang="es-ES" b="0" dirty="0"/>
              <a:t>se notificará aquel que proporcione el mayor porcentaje al total emitido. </a:t>
            </a:r>
          </a:p>
        </p:txBody>
      </p:sp>
    </p:spTree>
    <p:extLst>
      <p:ext uri="{BB962C8B-B14F-4D97-AF65-F5344CB8AC3E}">
        <p14:creationId xmlns:p14="http://schemas.microsoft.com/office/powerpoint/2010/main" val="3433132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36C57E28-640B-AA16-58AF-96E274F8E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31" y="280092"/>
            <a:ext cx="5212828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800" b="1" dirty="0">
                <a:solidFill>
                  <a:srgbClr val="D09E00"/>
                </a:solidFill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¿Qué contaminantes notificar?</a:t>
            </a:r>
            <a:endParaRPr lang="es-ES" altLang="es-ES" sz="1050" i="1" dirty="0">
              <a:solidFill>
                <a:srgbClr val="D09E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B5D9B4-5D1C-D5A1-4D26-724E1C174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282" y="2183607"/>
            <a:ext cx="5224760" cy="317374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CF05BD2-43E7-5E45-EFF2-34F1B9BB9D8C}"/>
              </a:ext>
            </a:extLst>
          </p:cNvPr>
          <p:cNvSpPr txBox="1"/>
          <p:nvPr/>
        </p:nvSpPr>
        <p:spPr>
          <a:xfrm>
            <a:off x="4372982" y="1725496"/>
            <a:ext cx="409890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2000" b="1" dirty="0">
                <a:hlinkClick r:id="rId4"/>
              </a:rPr>
              <a:t>Guía para la implantación del E-PRTR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2DE0A48-309A-AD82-2BF8-C38769D0DE80}"/>
              </a:ext>
            </a:extLst>
          </p:cNvPr>
          <p:cNvSpPr txBox="1"/>
          <p:nvPr/>
        </p:nvSpPr>
        <p:spPr>
          <a:xfrm>
            <a:off x="631355" y="869648"/>
            <a:ext cx="83857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ea typeface="KaiTi" panose="02010609060101010101" pitchFamily="49" charset="-122"/>
                <a:cs typeface="Raavi" panose="020B0502040204020203" pitchFamily="34" charset="0"/>
              </a:rPr>
              <a:t>Cualquiera de</a:t>
            </a:r>
            <a:r>
              <a:rPr lang="es-ES" sz="20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 los parámetros incluidos en el </a:t>
            </a:r>
            <a:r>
              <a:rPr lang="es-ES" sz="2000" b="1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anexo II del Real Decreto 508/2007 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485C7EE-F3D3-3388-62F3-E342AD03F8BA}"/>
              </a:ext>
            </a:extLst>
          </p:cNvPr>
          <p:cNvSpPr txBox="1"/>
          <p:nvPr/>
        </p:nvSpPr>
        <p:spPr>
          <a:xfrm>
            <a:off x="201958" y="1787907"/>
            <a:ext cx="285641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Información contenida en la Autorización Ambiental Integrada, evaluaciones ambientales, informes de inspección, diagrama de proceso, balances de materia, etc.</a:t>
            </a:r>
            <a:endParaRPr lang="es-ES" sz="2000" dirty="0"/>
          </a:p>
        </p:txBody>
      </p:sp>
      <p:cxnSp>
        <p:nvCxnSpPr>
          <p:cNvPr id="11" name="Conector: curvado 10">
            <a:extLst>
              <a:ext uri="{FF2B5EF4-FFF2-40B4-BE49-F238E27FC236}">
                <a16:creationId xmlns:a16="http://schemas.microsoft.com/office/drawing/2014/main" id="{8ECD96DB-88C8-0BF3-CF4C-502D1A60139F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>
          <a:xfrm rot="16200000" flipH="1">
            <a:off x="5549342" y="852405"/>
            <a:ext cx="147962" cy="159822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: curvado 12">
            <a:extLst>
              <a:ext uri="{FF2B5EF4-FFF2-40B4-BE49-F238E27FC236}">
                <a16:creationId xmlns:a16="http://schemas.microsoft.com/office/drawing/2014/main" id="{AEA0CF03-99C4-65E5-331B-B9D987C1E063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rot="5400000">
            <a:off x="3122004" y="85697"/>
            <a:ext cx="210373" cy="319404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3375E28-2359-0DA3-BC69-EF23D0ADEF61}"/>
              </a:ext>
            </a:extLst>
          </p:cNvPr>
          <p:cNvSpPr txBox="1"/>
          <p:nvPr/>
        </p:nvSpPr>
        <p:spPr>
          <a:xfrm>
            <a:off x="201957" y="5434812"/>
            <a:ext cx="8740085" cy="369332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s-ES" b="1" dirty="0"/>
              <a:t>NO LIMITARSE A LOS CONTAMINANTES LISTADOS EN LAS AUTORIZACIONES AMBIENTALES</a:t>
            </a:r>
          </a:p>
        </p:txBody>
      </p:sp>
    </p:spTree>
    <p:extLst>
      <p:ext uri="{BB962C8B-B14F-4D97-AF65-F5344CB8AC3E}">
        <p14:creationId xmlns:p14="http://schemas.microsoft.com/office/powerpoint/2010/main" val="19829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 descr="Insignia 1 con relleno sólido">
            <a:extLst>
              <a:ext uri="{FF2B5EF4-FFF2-40B4-BE49-F238E27FC236}">
                <a16:creationId xmlns:a16="http://schemas.microsoft.com/office/drawing/2014/main" id="{DF2C31D3-75B5-7D35-60B0-5B969F18A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2112" y="426758"/>
            <a:ext cx="914400" cy="9144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6106118-227E-480B-193C-ED745830673C}"/>
              </a:ext>
            </a:extLst>
          </p:cNvPr>
          <p:cNvSpPr/>
          <p:nvPr/>
        </p:nvSpPr>
        <p:spPr>
          <a:xfrm>
            <a:off x="1286512" y="666975"/>
            <a:ext cx="6244968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0">
              <a:lnSpc>
                <a:spcPct val="90000"/>
              </a:lnSpc>
              <a:spcBef>
                <a:spcPct val="0"/>
              </a:spcBef>
              <a:defRPr/>
            </a:pPr>
            <a:r>
              <a:rPr lang="es-ES" sz="2400" b="1" spc="-6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EMISIONES A LA ATMÓSFERA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BF10C9-2A31-362F-BC37-AA612A93F390}"/>
              </a:ext>
            </a:extLst>
          </p:cNvPr>
          <p:cNvSpPr txBox="1"/>
          <p:nvPr/>
        </p:nvSpPr>
        <p:spPr>
          <a:xfrm>
            <a:off x="531507" y="1268501"/>
            <a:ext cx="8296507" cy="80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s-ES" sz="20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Focos de emisión canalizados, emisiones difusas, emisiones generadas como consecuencia de situaciones excepcionales (accidentales, etc.).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83BF485-0C5B-A5FF-4AA8-C78CF281CE11}"/>
              </a:ext>
            </a:extLst>
          </p:cNvPr>
          <p:cNvSpPr txBox="1"/>
          <p:nvPr/>
        </p:nvSpPr>
        <p:spPr>
          <a:xfrm>
            <a:off x="531507" y="2279662"/>
            <a:ext cx="21602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/>
              <a:t>MEDICIÓN</a:t>
            </a:r>
            <a:endParaRPr lang="es-ES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E9F3649-4C97-4566-B75A-3437582A38D7}"/>
              </a:ext>
            </a:extLst>
          </p:cNvPr>
          <p:cNvSpPr txBox="1"/>
          <p:nvPr/>
        </p:nvSpPr>
        <p:spPr>
          <a:xfrm>
            <a:off x="613708" y="4573836"/>
            <a:ext cx="38063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Si hay varias mediciones: </a:t>
            </a:r>
            <a:r>
              <a:rPr lang="es-ES" sz="2000" b="1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Media de concentración ponderada </a:t>
            </a:r>
            <a:r>
              <a:rPr lang="es-ES" sz="20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por el caudal</a:t>
            </a:r>
            <a:endParaRPr lang="es-ES" sz="2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355497-4552-28A3-66F0-6882134FF9B7}"/>
              </a:ext>
            </a:extLst>
          </p:cNvPr>
          <p:cNvSpPr txBox="1"/>
          <p:nvPr/>
        </p:nvSpPr>
        <p:spPr>
          <a:xfrm>
            <a:off x="5040352" y="2441131"/>
            <a:ext cx="41036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Si la concentración medida de un contaminante se encuentra </a:t>
            </a:r>
            <a:r>
              <a:rPr lang="es-ES" sz="2000" b="1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por debajo del límite de cuantificación/detección</a:t>
            </a:r>
            <a:r>
              <a:rPr lang="es-ES" sz="20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, se debe aplicar la metodología (anexo 2)</a:t>
            </a:r>
            <a:endParaRPr lang="es-ES" sz="2000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9C59283-A35B-A87E-01B3-A010FCEDE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995" y="5335575"/>
            <a:ext cx="1066800" cy="48577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774B415-BFDD-EFD5-124D-B3550C5AE7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112" y="2743345"/>
            <a:ext cx="4010025" cy="1648188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B87B380-4511-C00B-71C5-1751FEE55C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4085" y="4230675"/>
            <a:ext cx="3971925" cy="110490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18B4CDA5-D4ED-2EFB-2BA2-7870ED6FEF4A}"/>
              </a:ext>
            </a:extLst>
          </p:cNvPr>
          <p:cNvSpPr txBox="1"/>
          <p:nvPr/>
        </p:nvSpPr>
        <p:spPr>
          <a:xfrm>
            <a:off x="7538509" y="630723"/>
            <a:ext cx="98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A50021"/>
                </a:solidFill>
              </a:rPr>
              <a:t>(kg/año)</a:t>
            </a:r>
          </a:p>
        </p:txBody>
      </p:sp>
      <p:pic>
        <p:nvPicPr>
          <p:cNvPr id="12" name="Gráfico 11" descr="Información con relleno sólido">
            <a:extLst>
              <a:ext uri="{FF2B5EF4-FFF2-40B4-BE49-F238E27FC236}">
                <a16:creationId xmlns:a16="http://schemas.microsoft.com/office/drawing/2014/main" id="{2DEC032D-9DF4-27C0-3440-342CB69396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62269" y="2404087"/>
            <a:ext cx="446474" cy="446476"/>
          </a:xfrm>
          <a:prstGeom prst="rect">
            <a:avLst/>
          </a:prstGeom>
        </p:spPr>
      </p:pic>
      <p:pic>
        <p:nvPicPr>
          <p:cNvPr id="15" name="Gráfico 14" descr="Información con relleno sólido">
            <a:extLst>
              <a:ext uri="{FF2B5EF4-FFF2-40B4-BE49-F238E27FC236}">
                <a16:creationId xmlns:a16="http://schemas.microsoft.com/office/drawing/2014/main" id="{9131A80C-595E-CC70-B5F9-5412E9BEE3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8441" y="4530754"/>
            <a:ext cx="446474" cy="44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00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 descr="Insignia 1 con relleno sólido">
            <a:extLst>
              <a:ext uri="{FF2B5EF4-FFF2-40B4-BE49-F238E27FC236}">
                <a16:creationId xmlns:a16="http://schemas.microsoft.com/office/drawing/2014/main" id="{DF2C31D3-75B5-7D35-60B0-5B969F18A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2112" y="426758"/>
            <a:ext cx="914400" cy="9144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6106118-227E-480B-193C-ED745830673C}"/>
              </a:ext>
            </a:extLst>
          </p:cNvPr>
          <p:cNvSpPr/>
          <p:nvPr/>
        </p:nvSpPr>
        <p:spPr>
          <a:xfrm>
            <a:off x="1286512" y="666975"/>
            <a:ext cx="6244968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0">
              <a:lnSpc>
                <a:spcPct val="90000"/>
              </a:lnSpc>
              <a:spcBef>
                <a:spcPct val="0"/>
              </a:spcBef>
              <a:defRPr/>
            </a:pPr>
            <a:r>
              <a:rPr lang="es-ES" sz="2400" b="1" spc="-6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EMISIONES A LA ATMÓSFERA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83BF485-0C5B-A5FF-4AA8-C78CF281CE11}"/>
              </a:ext>
            </a:extLst>
          </p:cNvPr>
          <p:cNvSpPr txBox="1"/>
          <p:nvPr/>
        </p:nvSpPr>
        <p:spPr>
          <a:xfrm>
            <a:off x="531507" y="1396709"/>
            <a:ext cx="21602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/>
              <a:t>CÁLCULOS</a:t>
            </a:r>
            <a:endParaRPr lang="es-ES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E9F3649-4C97-4566-B75A-3437582A38D7}"/>
              </a:ext>
            </a:extLst>
          </p:cNvPr>
          <p:cNvSpPr txBox="1"/>
          <p:nvPr/>
        </p:nvSpPr>
        <p:spPr>
          <a:xfrm>
            <a:off x="531507" y="1892476"/>
            <a:ext cx="44084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Factores de emisión, balances de materia u otros</a:t>
            </a:r>
            <a:endParaRPr lang="es-ES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B81053D-6844-86E5-087F-DFCCA60A7EC0}"/>
              </a:ext>
            </a:extLst>
          </p:cNvPr>
          <p:cNvSpPr txBox="1"/>
          <p:nvPr/>
        </p:nvSpPr>
        <p:spPr>
          <a:xfrm>
            <a:off x="4860982" y="1341157"/>
            <a:ext cx="4037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effectLst/>
                <a:latin typeface="Tenorite Display" panose="00000500000000000000" pitchFamily="2" charset="0"/>
                <a:ea typeface="KaiTi" panose="02010609060101010101" pitchFamily="49" charset="-122"/>
                <a:cs typeface="Raavi" panose="020B0502040204020203" pitchFamily="34" charset="0"/>
              </a:rPr>
              <a:t>Fuentes de factores de emisión: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BFE236A-F0A1-0E71-7C3E-2EB04A4C1D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5080"/>
          <a:stretch/>
        </p:blipFill>
        <p:spPr>
          <a:xfrm>
            <a:off x="4860982" y="1766042"/>
            <a:ext cx="3958335" cy="196961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7FEC8C4-AE50-A093-B33A-CAC2D61D2870}"/>
              </a:ext>
            </a:extLst>
          </p:cNvPr>
          <p:cNvSpPr txBox="1"/>
          <p:nvPr/>
        </p:nvSpPr>
        <p:spPr>
          <a:xfrm>
            <a:off x="5022386" y="3735660"/>
            <a:ext cx="416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Tenorite Display" panose="00000500000000000000" pitchFamily="2" charset="0"/>
                <a:ea typeface="KaiTi" panose="02010609060101010101" pitchFamily="49" charset="-122"/>
                <a:cs typeface="Raavi" panose="020B0502040204020203" pitchFamily="34" charset="0"/>
              </a:rPr>
              <a:t>…</a:t>
            </a:r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2ED6990-A092-4257-C036-A67EBD52BC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507" y="2799076"/>
            <a:ext cx="3362325" cy="1076325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E42C2F6-9E5D-58CB-C346-3BD04D174379}"/>
              </a:ext>
            </a:extLst>
          </p:cNvPr>
          <p:cNvSpPr txBox="1"/>
          <p:nvPr/>
        </p:nvSpPr>
        <p:spPr>
          <a:xfrm>
            <a:off x="531507" y="4276506"/>
            <a:ext cx="21602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/>
              <a:t>ESTIMACIÓN</a:t>
            </a:r>
            <a:endParaRPr lang="es-ES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DCA47D3-65FF-354A-4B1A-5E82C091C28E}"/>
              </a:ext>
            </a:extLst>
          </p:cNvPr>
          <p:cNvSpPr txBox="1"/>
          <p:nvPr/>
        </p:nvSpPr>
        <p:spPr>
          <a:xfrm>
            <a:off x="531507" y="4829356"/>
            <a:ext cx="7117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ea typeface="KaiTi" panose="02010609060101010101" pitchFamily="49" charset="-122"/>
                <a:cs typeface="Raavi" panose="020B0502040204020203" pitchFamily="34" charset="0"/>
              </a:rPr>
              <a:t>E</a:t>
            </a:r>
            <a:r>
              <a:rPr lang="es-ES" sz="2000" dirty="0">
                <a:effectLst/>
                <a:ea typeface="KaiTi" panose="02010609060101010101" pitchFamily="49" charset="-122"/>
                <a:cs typeface="Raavi" panose="020B0502040204020203" pitchFamily="34" charset="0"/>
              </a:rPr>
              <a:t>mpleo de métodos no normalizados.</a:t>
            </a:r>
          </a:p>
          <a:p>
            <a:r>
              <a:rPr lang="es-ES" sz="2000" i="1" dirty="0">
                <a:ea typeface="KaiTi" panose="02010609060101010101" pitchFamily="49" charset="-122"/>
                <a:cs typeface="Raavi" panose="020B0502040204020203" pitchFamily="34" charset="0"/>
              </a:rPr>
              <a:t>Ejemplo: </a:t>
            </a:r>
            <a:r>
              <a:rPr lang="es-ES" sz="2000" dirty="0">
                <a:ea typeface="KaiTi" panose="02010609060101010101" pitchFamily="49" charset="-122"/>
                <a:cs typeface="Raavi" panose="020B0502040204020203" pitchFamily="34" charset="0"/>
              </a:rPr>
              <a:t>estimaciones en base a la última medición realizada, utilizando las horas de funcionamiento del año de referencia</a:t>
            </a:r>
            <a:endParaRPr lang="es-ES" sz="20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248CAA5-4C49-A48D-50DC-F868B75629A7}"/>
              </a:ext>
            </a:extLst>
          </p:cNvPr>
          <p:cNvSpPr txBox="1"/>
          <p:nvPr/>
        </p:nvSpPr>
        <p:spPr>
          <a:xfrm>
            <a:off x="7538509" y="630723"/>
            <a:ext cx="98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A50021"/>
                </a:solidFill>
              </a:rPr>
              <a:t>(kg/año)</a:t>
            </a:r>
          </a:p>
        </p:txBody>
      </p:sp>
    </p:spTree>
    <p:extLst>
      <p:ext uri="{BB962C8B-B14F-4D97-AF65-F5344CB8AC3E}">
        <p14:creationId xmlns:p14="http://schemas.microsoft.com/office/powerpoint/2010/main" val="38800454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</TotalTime>
  <Words>1466</Words>
  <Application>Microsoft Office PowerPoint</Application>
  <PresentationFormat>Presentación en pantalla (4:3)</PresentationFormat>
  <Paragraphs>156</Paragraphs>
  <Slides>21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Arial</vt:lpstr>
      <vt:lpstr>Bodoni MT Black</vt:lpstr>
      <vt:lpstr>Calibri</vt:lpstr>
      <vt:lpstr>Calibri Light</vt:lpstr>
      <vt:lpstr>Congenial Light</vt:lpstr>
      <vt:lpstr>Lucida Sans Unicode</vt:lpstr>
      <vt:lpstr>Tenorite Display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De Lucas Martin</dc:creator>
  <cp:lastModifiedBy>Isabel De Lucas Martin</cp:lastModifiedBy>
  <cp:revision>44</cp:revision>
  <dcterms:created xsi:type="dcterms:W3CDTF">2022-12-12T09:03:11Z</dcterms:created>
  <dcterms:modified xsi:type="dcterms:W3CDTF">2022-12-15T11:39:22Z</dcterms:modified>
</cp:coreProperties>
</file>